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22" r:id="rId3"/>
    <p:sldId id="267" r:id="rId4"/>
    <p:sldId id="268" r:id="rId5"/>
    <p:sldId id="272" r:id="rId6"/>
    <p:sldId id="329" r:id="rId7"/>
    <p:sldId id="325" r:id="rId8"/>
    <p:sldId id="324" r:id="rId9"/>
    <p:sldId id="326" r:id="rId10"/>
    <p:sldId id="323" r:id="rId11"/>
    <p:sldId id="328" r:id="rId12"/>
    <p:sldId id="319" r:id="rId13"/>
    <p:sldId id="282" r:id="rId14"/>
    <p:sldId id="309" r:id="rId15"/>
    <p:sldId id="330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3" r:id="rId24"/>
    <p:sldId id="285" r:id="rId25"/>
    <p:sldId id="296" r:id="rId26"/>
    <p:sldId id="297" r:id="rId27"/>
    <p:sldId id="293" r:id="rId28"/>
    <p:sldId id="298" r:id="rId29"/>
    <p:sldId id="299" r:id="rId30"/>
    <p:sldId id="269" r:id="rId31"/>
    <p:sldId id="270" r:id="rId32"/>
    <p:sldId id="290" r:id="rId33"/>
    <p:sldId id="291" r:id="rId34"/>
    <p:sldId id="292" r:id="rId35"/>
    <p:sldId id="287" r:id="rId36"/>
    <p:sldId id="271" r:id="rId37"/>
    <p:sldId id="288" r:id="rId38"/>
    <p:sldId id="273" r:id="rId39"/>
    <p:sldId id="294" r:id="rId40"/>
    <p:sldId id="295" r:id="rId41"/>
    <p:sldId id="300" r:id="rId42"/>
    <p:sldId id="301" r:id="rId43"/>
    <p:sldId id="302" r:id="rId44"/>
    <p:sldId id="303" r:id="rId45"/>
    <p:sldId id="304" r:id="rId46"/>
    <p:sldId id="306" r:id="rId47"/>
    <p:sldId id="305" r:id="rId48"/>
    <p:sldId id="307" r:id="rId49"/>
    <p:sldId id="310" r:id="rId50"/>
    <p:sldId id="311" r:id="rId51"/>
    <p:sldId id="312" r:id="rId52"/>
    <p:sldId id="313" r:id="rId53"/>
    <p:sldId id="314" r:id="rId54"/>
    <p:sldId id="315" r:id="rId55"/>
    <p:sldId id="316" r:id="rId56"/>
    <p:sldId id="317" r:id="rId57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E3E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72939" autoAdjust="0"/>
  </p:normalViewPr>
  <p:slideViewPr>
    <p:cSldViewPr>
      <p:cViewPr varScale="1">
        <p:scale>
          <a:sx n="69" d="100"/>
          <a:sy n="69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28F5706C-2F72-45CC-8A5C-39FC8C8346BF}" type="datetime">
              <a:rPr lang="ru-RU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01.06.2021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3711BABA-F358-42D6-AC7C-E106ACAA0A04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685800" y="980640"/>
            <a:ext cx="7772040" cy="261936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9360">
            <a:solidFill>
              <a:srgbClr val="BE4B48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 anchor="ctr">
            <a:normAutofit lnSpcReduction="10000"/>
          </a:bodyPr>
          <a:lstStyle/>
          <a:p>
            <a:pPr algn="ctr"/>
            <a:r>
              <a:rPr lang="ru-RU" sz="4400" dirty="0" smtClean="0"/>
              <a:t>Рабочая программа воспитания как инструмент реализации воспитательных задач в детском саду</a:t>
            </a:r>
            <a:endParaRPr lang="ru-RU" sz="4400" dirty="0"/>
          </a:p>
        </p:txBody>
      </p:sp>
      <p:sp>
        <p:nvSpPr>
          <p:cNvPr id="124" name="TextShape 2"/>
          <p:cNvSpPr txBox="1"/>
          <p:nvPr/>
        </p:nvSpPr>
        <p:spPr>
          <a:xfrm>
            <a:off x="1371600" y="4221000"/>
            <a:ext cx="6400440" cy="1417320"/>
          </a:xfrm>
          <a:prstGeom prst="rect">
            <a:avLst/>
          </a:prstGeom>
          <a:solidFill>
            <a:srgbClr val="D99694"/>
          </a:solidFill>
          <a:ln w="9360">
            <a:solidFill>
              <a:srgbClr val="98B85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Бех Любовь Васильевна, к.п.н., старший методист ОДиНО </a:t>
            </a:r>
            <a:endParaRPr lang="ru-RU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РИПК и ППРО</a:t>
            </a: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369332"/>
          </a:xfrm>
        </p:spPr>
        <p:txBody>
          <a:bodyPr/>
          <a:lstStyle/>
          <a:p>
            <a:pPr algn="ctr"/>
            <a:r>
              <a:rPr lang="ru-RU" sz="2400" b="1" dirty="0" smtClean="0"/>
              <a:t>Направления обновления воспитательного процесса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000108"/>
            <a:ext cx="8229240" cy="550072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1000108"/>
            <a:ext cx="6786610" cy="5000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Гражданское и патриотическое воспитание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428596" y="1643050"/>
            <a:ext cx="7000924" cy="857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Духовно-нравственное воспитание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643182"/>
            <a:ext cx="692948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Приобщение детей к культурному наследию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4714884"/>
            <a:ext cx="7000924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Трудовое воспитание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3714752"/>
            <a:ext cx="692948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Физическое развитие и культура здоровья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5786454"/>
            <a:ext cx="7000924" cy="7143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Экологическое воспитание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369332"/>
          </a:xfrm>
        </p:spPr>
        <p:txBody>
          <a:bodyPr/>
          <a:lstStyle/>
          <a:p>
            <a:pPr algn="ctr"/>
            <a:r>
              <a:rPr lang="ru-RU" sz="2400" b="1" dirty="0" smtClean="0"/>
              <a:t>Идеи разработки  программ воспитания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000108"/>
            <a:ext cx="8229240" cy="550072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785794"/>
            <a:ext cx="8358246" cy="114300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Обеспечение психолого-педагогической поддержки, условий для развития детей, в т.ч., детей с ОВЗ, одаренных, находящихся в трудной ЖС, детей из семей </a:t>
            </a:r>
            <a:r>
              <a:rPr lang="ru-RU" sz="2400" dirty="0" smtClean="0"/>
              <a:t>переселенцев, мигрантов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500034" y="2000240"/>
            <a:ext cx="8358246" cy="857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Поддержка определяющей роли семьи в воспитании детей </a:t>
            </a:r>
            <a:r>
              <a:rPr lang="ru-RU" sz="2000" b="1" dirty="0" smtClean="0"/>
              <a:t>( семейные ценности, традиции воспитания, преемственность поколений)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928934"/>
            <a:ext cx="8286808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Обеспечение соответствия воспитания в системе образования традиционным российским культурным, духовно-нравственным ценностям – </a:t>
            </a:r>
            <a:r>
              <a:rPr lang="ru-RU" sz="2000" b="1" dirty="0" smtClean="0"/>
              <a:t>местные промыслы, традиции, праздники - на основе информационного </a:t>
            </a:r>
            <a:r>
              <a:rPr lang="ru-RU" sz="2000" b="1" dirty="0" err="1" smtClean="0"/>
              <a:t>контента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5500702"/>
            <a:ext cx="8143932" cy="11430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Развитие сотрудничества </a:t>
            </a:r>
            <a:r>
              <a:rPr lang="ru-RU" sz="2000" dirty="0" err="1" smtClean="0"/>
              <a:t>субьектов</a:t>
            </a:r>
            <a:r>
              <a:rPr lang="ru-RU" sz="2000" dirty="0" smtClean="0"/>
              <a:t> воспитания (семья – общественные организации - организации образования, культуры и спорта, СМИ), преемственности и непрерывности воспитания </a:t>
            </a:r>
            <a:r>
              <a:rPr lang="ru-RU" sz="2000" b="1" dirty="0" smtClean="0"/>
              <a:t>( книжный волонтер, акции )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4357694"/>
            <a:ext cx="8215370" cy="107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Воспитание </a:t>
            </a:r>
            <a:r>
              <a:rPr lang="ru-RU" sz="2400" b="1" dirty="0" smtClean="0"/>
              <a:t>языковой культуры детей, уважения к русскому языку, как </a:t>
            </a:r>
            <a:r>
              <a:rPr lang="ru-RU" sz="2400" dirty="0" smtClean="0"/>
              <a:t>государственному</a:t>
            </a:r>
            <a:endParaRPr lang="ru-RU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276999"/>
          </a:xfrm>
        </p:spPr>
        <p:txBody>
          <a:bodyPr/>
          <a:lstStyle/>
          <a:p>
            <a:pPr algn="ctr"/>
            <a:r>
              <a:rPr lang="ru-RU" b="1" dirty="0"/>
              <a:t>АЛГОРИТМ РАЗРАБОТКИ РАБОЧЕЙ ПРОГРАММЫ ВОСПИТАНИЯ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857232"/>
            <a:ext cx="8229240" cy="5586145"/>
          </a:xfrm>
        </p:spPr>
        <p:txBody>
          <a:bodyPr/>
          <a:lstStyle/>
          <a:p>
            <a:pPr algn="ctr"/>
            <a:r>
              <a:rPr lang="ru-RU" sz="2400" dirty="0"/>
              <a:t>Чтобы программа была РАБОЧЕЙ</a:t>
            </a:r>
            <a:r>
              <a:rPr lang="ru-RU" sz="2400" dirty="0" smtClean="0"/>
              <a:t>:</a:t>
            </a:r>
          </a:p>
          <a:p>
            <a:pPr algn="ctr"/>
            <a:endParaRPr lang="ru-RU" sz="2400" dirty="0"/>
          </a:p>
          <a:p>
            <a:r>
              <a:rPr lang="ru-RU" dirty="0"/>
              <a:t>1. </a:t>
            </a:r>
            <a:r>
              <a:rPr lang="ru-RU" sz="2100" b="1" dirty="0"/>
              <a:t>Программа в каждом ОУ д.б. уникальной, но короткий и ясной</a:t>
            </a:r>
          </a:p>
          <a:p>
            <a:r>
              <a:rPr lang="ru-RU" sz="2100" b="1" dirty="0"/>
              <a:t>2. Воздержитесь от абстрактных и наукообразных рассуждений </a:t>
            </a:r>
            <a:r>
              <a:rPr lang="ru-RU" sz="2100" b="1" dirty="0" smtClean="0"/>
              <a:t>о парадигмах</a:t>
            </a:r>
            <a:r>
              <a:rPr lang="ru-RU" sz="2100" b="1" dirty="0"/>
              <a:t>, подходах к воспитанию</a:t>
            </a:r>
          </a:p>
          <a:p>
            <a:r>
              <a:rPr lang="ru-RU" sz="2100" b="1" dirty="0"/>
              <a:t>3. Проанализировать и обобщить всю имеющуюся в ДОУ </a:t>
            </a:r>
            <a:r>
              <a:rPr lang="ru-RU" sz="2100" b="1" dirty="0" smtClean="0"/>
              <a:t>практику воспитания</a:t>
            </a:r>
            <a:r>
              <a:rPr lang="ru-RU" sz="2100" b="1" dirty="0"/>
              <a:t>:</a:t>
            </a:r>
          </a:p>
          <a:p>
            <a:r>
              <a:rPr lang="ru-RU" sz="2100" b="1" dirty="0"/>
              <a:t>- выделить в ней смысловые блоки (реализуемые </a:t>
            </a:r>
            <a:r>
              <a:rPr lang="ru-RU" sz="2100" b="1" dirty="0" smtClean="0"/>
              <a:t>направления воспитательной </a:t>
            </a:r>
            <a:r>
              <a:rPr lang="ru-RU" sz="2100" b="1" dirty="0"/>
              <a:t>работы)</a:t>
            </a:r>
          </a:p>
          <a:p>
            <a:r>
              <a:rPr lang="ru-RU" sz="2100" b="1" dirty="0"/>
              <a:t>- сгруппировать различные формы работы с детьми и родителями</a:t>
            </a:r>
          </a:p>
          <a:p>
            <a:r>
              <a:rPr lang="ru-RU" sz="2100" b="1" dirty="0"/>
              <a:t>- связать их с целью и задачами учреждения (соответствуют </a:t>
            </a:r>
            <a:r>
              <a:rPr lang="ru-RU" sz="2100" b="1" dirty="0" smtClean="0"/>
              <a:t>ли, достижимы </a:t>
            </a:r>
            <a:r>
              <a:rPr lang="ru-RU" sz="2100" b="1" dirty="0"/>
              <a:t>ли)</a:t>
            </a:r>
          </a:p>
          <a:p>
            <a:r>
              <a:rPr lang="ru-RU" sz="2100" b="1" dirty="0"/>
              <a:t>4. Примерная программа воспитания – это не перечень </a:t>
            </a:r>
            <a:r>
              <a:rPr lang="ru-RU" sz="2100" b="1" dirty="0" smtClean="0"/>
              <a:t>обязательных мероприятий</a:t>
            </a:r>
            <a:r>
              <a:rPr lang="ru-RU" sz="2100" b="1" dirty="0"/>
              <a:t>, а описание </a:t>
            </a:r>
            <a:r>
              <a:rPr lang="ru-RU" sz="2100" b="1" dirty="0">
                <a:solidFill>
                  <a:srgbClr val="FF0000"/>
                </a:solidFill>
              </a:rPr>
              <a:t>системы возможных форм и способов работы </a:t>
            </a:r>
            <a:r>
              <a:rPr lang="ru-RU" sz="2100" b="1" dirty="0" smtClean="0">
                <a:solidFill>
                  <a:srgbClr val="FF0000"/>
                </a:solidFill>
              </a:rPr>
              <a:t>с детьми</a:t>
            </a:r>
            <a:endParaRPr lang="ru-RU" sz="21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369332"/>
          </a:xfrm>
        </p:spPr>
        <p:txBody>
          <a:bodyPr/>
          <a:lstStyle/>
          <a:p>
            <a:pPr algn="ctr"/>
            <a:r>
              <a:rPr lang="ru-RU" sz="2400" dirty="0" smtClean="0"/>
              <a:t>Варианты разработки программы воспитания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bekh\Desktop\Рабочая программа воспитания  в ДОО\Obobshchenie_opyta_—_kopiia_110__1__page-0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00108"/>
            <a:ext cx="8572560" cy="55721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bekh\Desktop\Рабочая программа воспитания  в ДОО\модули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8501122" cy="571504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28596" y="5572140"/>
            <a:ext cx="85011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Не обязательно все вариативные модули включать в программу</a:t>
            </a:r>
          </a:p>
          <a:p>
            <a:pPr algn="ctr"/>
            <a:r>
              <a:rPr lang="ru-RU" b="1" dirty="0" smtClean="0"/>
              <a:t>• Собственные модули должны обоснованы и соответствовать кадровым и материальным условиям учреждения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58204" cy="55399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Рабочая программа воспитания </a:t>
            </a:r>
            <a:r>
              <a:rPr lang="ru-RU" b="1" i="1" dirty="0" smtClean="0">
                <a:solidFill>
                  <a:srgbClr val="C00000"/>
                </a:solidFill>
              </a:rPr>
              <a:t>Мет. </a:t>
            </a:r>
            <a:r>
              <a:rPr lang="ru-RU" b="1" i="1" dirty="0" err="1" smtClean="0">
                <a:solidFill>
                  <a:srgbClr val="C00000"/>
                </a:solidFill>
              </a:rPr>
              <a:t>реком</a:t>
            </a:r>
            <a:r>
              <a:rPr lang="ru-RU" b="1" i="1" dirty="0" smtClean="0">
                <a:solidFill>
                  <a:srgbClr val="C00000"/>
                </a:solidFill>
              </a:rPr>
              <a:t>. СПб АППО - 2014 г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642918"/>
            <a:ext cx="8229240" cy="5786478"/>
          </a:xfrm>
        </p:spPr>
        <p:txBody>
          <a:bodyPr/>
          <a:lstStyle/>
          <a:p>
            <a:r>
              <a:rPr lang="ru-RU" dirty="0"/>
              <a:t>Принимаются Положение о РПВ и РПВ на педсовете ДОО</a:t>
            </a:r>
          </a:p>
          <a:p>
            <a:r>
              <a:rPr lang="ru-RU" dirty="0"/>
              <a:t>• РП утверждаются </a:t>
            </a:r>
            <a:r>
              <a:rPr lang="ru-RU" b="1" dirty="0"/>
              <a:t>приказом руководителя, заверяется на титульном листе </a:t>
            </a:r>
            <a:r>
              <a:rPr lang="ru-RU" b="1" dirty="0" smtClean="0"/>
              <a:t>подписью </a:t>
            </a:r>
            <a:r>
              <a:rPr lang="ru-RU" dirty="0" smtClean="0"/>
              <a:t>руководителя</a:t>
            </a:r>
            <a:endParaRPr lang="ru-RU" dirty="0"/>
          </a:p>
          <a:p>
            <a:r>
              <a:rPr lang="ru-RU" dirty="0"/>
              <a:t>• РПВ - разрабатывается и утверждается образовательной организацией </a:t>
            </a:r>
            <a:r>
              <a:rPr lang="ru-RU" dirty="0" smtClean="0"/>
              <a:t>самостоятельно </a:t>
            </a:r>
            <a:r>
              <a:rPr lang="ru-RU" b="1" dirty="0" smtClean="0"/>
              <a:t>на </a:t>
            </a:r>
            <a:r>
              <a:rPr lang="ru-RU" b="1" dirty="0"/>
              <a:t>текущий учебный год- 2г. – 3г.- ? (с учетом сроков </a:t>
            </a:r>
            <a:r>
              <a:rPr lang="ru-RU" b="1" dirty="0" smtClean="0"/>
              <a:t>функционирования </a:t>
            </a:r>
            <a:r>
              <a:rPr lang="ru-RU" dirty="0" smtClean="0"/>
              <a:t>образовательной </a:t>
            </a:r>
            <a:r>
              <a:rPr lang="ru-RU" dirty="0"/>
              <a:t>организации </a:t>
            </a:r>
            <a:r>
              <a:rPr lang="ru-RU" b="1" dirty="0"/>
              <a:t>в летний период)</a:t>
            </a:r>
          </a:p>
          <a:p>
            <a:r>
              <a:rPr lang="ru-RU" dirty="0"/>
              <a:t>• РПВ - рассматриваются ежегодно (</a:t>
            </a:r>
            <a:r>
              <a:rPr lang="ru-RU" b="1" dirty="0"/>
              <a:t>до 10 сентября текущего года) </a:t>
            </a:r>
            <a:r>
              <a:rPr lang="ru-RU" b="1" dirty="0" smtClean="0"/>
              <a:t>коллегиальным </a:t>
            </a:r>
            <a:r>
              <a:rPr lang="ru-RU" dirty="0" smtClean="0"/>
              <a:t>органом </a:t>
            </a:r>
            <a:r>
              <a:rPr lang="ru-RU" dirty="0"/>
              <a:t>образовательной организации – оформляется протокол</a:t>
            </a:r>
          </a:p>
          <a:p>
            <a:r>
              <a:rPr lang="ru-RU" dirty="0"/>
              <a:t>• Возможно в РПВ вносить изменения и дополнения в содержание рабочих </a:t>
            </a:r>
            <a:r>
              <a:rPr lang="ru-RU" dirty="0" smtClean="0"/>
              <a:t>программ, </a:t>
            </a:r>
            <a:r>
              <a:rPr lang="ru-RU" b="1" dirty="0" smtClean="0"/>
              <a:t>рассмотрев </a:t>
            </a:r>
            <a:r>
              <a:rPr lang="ru-RU" b="1" dirty="0"/>
              <a:t>и утвердив их на заседании коллегиального органа ( </a:t>
            </a:r>
            <a:r>
              <a:rPr lang="ru-RU" b="1" dirty="0" smtClean="0"/>
              <a:t>карантин, </a:t>
            </a:r>
            <a:r>
              <a:rPr lang="ru-RU" dirty="0" smtClean="0"/>
              <a:t>диагностика</a:t>
            </a:r>
            <a:r>
              <a:rPr lang="ru-RU" dirty="0"/>
              <a:t>)</a:t>
            </a:r>
          </a:p>
          <a:p>
            <a:r>
              <a:rPr lang="ru-RU" dirty="0"/>
              <a:t>• Контроль за качеством реализации рабочей программы осуществляет (</a:t>
            </a:r>
            <a:r>
              <a:rPr lang="ru-RU" dirty="0" smtClean="0"/>
              <a:t>заместитель руководителя </a:t>
            </a:r>
            <a:r>
              <a:rPr lang="ru-RU" dirty="0"/>
              <a:t>по УВР, старший воспитатель, методист)</a:t>
            </a:r>
          </a:p>
          <a:p>
            <a:r>
              <a:rPr lang="ru-RU" dirty="0"/>
              <a:t>• </a:t>
            </a:r>
            <a:r>
              <a:rPr lang="ru-RU" b="1" dirty="0"/>
              <a:t>Рекомендуется оформление и набор текста рабочей программы на компьютере</a:t>
            </a:r>
          </a:p>
          <a:p>
            <a:r>
              <a:rPr lang="ru-RU" dirty="0"/>
              <a:t>По истечении срока реализации рабочая программа </a:t>
            </a:r>
            <a:r>
              <a:rPr lang="ru-RU" b="1" dirty="0"/>
              <a:t>хранится в </a:t>
            </a:r>
            <a:r>
              <a:rPr lang="ru-RU" b="1" dirty="0" smtClean="0"/>
              <a:t>документах </a:t>
            </a:r>
            <a:r>
              <a:rPr lang="ru-RU" dirty="0" smtClean="0"/>
              <a:t>образовательной </a:t>
            </a:r>
            <a:r>
              <a:rPr lang="ru-RU" dirty="0"/>
              <a:t>организации </a:t>
            </a:r>
            <a:r>
              <a:rPr lang="ru-RU" i="1" dirty="0"/>
              <a:t>5 лет (на бумажном носителе)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369332"/>
          </a:xfrm>
        </p:spPr>
        <p:txBody>
          <a:bodyPr/>
          <a:lstStyle/>
          <a:p>
            <a:pPr algn="ctr"/>
            <a:r>
              <a:rPr lang="ru-RU" sz="2400" b="1" dirty="0" smtClean="0"/>
              <a:t>Структура рабочей программы воспитания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928670"/>
            <a:ext cx="8229240" cy="557075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2400" b="1" dirty="0" smtClean="0">
                <a:cs typeface="Aharoni" pitchFamily="2" charset="-79"/>
              </a:rPr>
              <a:t>Содержание</a:t>
            </a:r>
            <a:r>
              <a:rPr lang="ru-RU" sz="2400" b="1" dirty="0">
                <a:cs typeface="Aharoni" pitchFamily="2" charset="-79"/>
              </a:rPr>
              <a:t>:</a:t>
            </a:r>
            <a:endParaRPr lang="ru-RU" sz="2400" b="1" dirty="0" smtClean="0">
              <a:cs typeface="Aharoni" pitchFamily="2" charset="-79"/>
            </a:endParaRPr>
          </a:p>
          <a:p>
            <a:r>
              <a:rPr lang="ru-RU" sz="2000" b="1" dirty="0" smtClean="0">
                <a:cs typeface="Aharoni" pitchFamily="2" charset="-79"/>
              </a:rPr>
              <a:t> </a:t>
            </a:r>
          </a:p>
          <a:p>
            <a:pPr marL="514350" indent="-514350">
              <a:buAutoNum type="romanUcPeriod"/>
            </a:pPr>
            <a:r>
              <a:rPr lang="ru-RU" sz="2000" b="1" dirty="0" smtClean="0">
                <a:cs typeface="Aharoni" pitchFamily="2" charset="-79"/>
              </a:rPr>
              <a:t>ЦЕЛЕВОЙ </a:t>
            </a:r>
            <a:r>
              <a:rPr lang="ru-RU" sz="2000" b="1" dirty="0">
                <a:cs typeface="Aharoni" pitchFamily="2" charset="-79"/>
              </a:rPr>
              <a:t>РАЗДЕЛ</a:t>
            </a:r>
            <a:r>
              <a:rPr lang="ru-RU" sz="2000" b="1" dirty="0" smtClean="0">
                <a:cs typeface="Aharoni" pitchFamily="2" charset="-79"/>
              </a:rPr>
              <a:t>.</a:t>
            </a:r>
          </a:p>
          <a:p>
            <a:pPr marL="514350" indent="-514350">
              <a:buAutoNum type="romanUcPeriod"/>
            </a:pPr>
            <a:endParaRPr lang="ru-RU" sz="2000" b="1" dirty="0" smtClean="0">
              <a:cs typeface="Aharoni" pitchFamily="2" charset="-79"/>
            </a:endParaRPr>
          </a:p>
          <a:p>
            <a:endParaRPr lang="ru-RU" sz="2000" b="1" dirty="0" smtClean="0">
              <a:cs typeface="Aharoni" pitchFamily="2" charset="-79"/>
            </a:endParaRPr>
          </a:p>
          <a:p>
            <a:r>
              <a:rPr lang="ru-RU" sz="2000" b="1" dirty="0" smtClean="0">
                <a:cs typeface="Aharoni" pitchFamily="2" charset="-79"/>
              </a:rPr>
              <a:t>1.1 ПОЯСНИТЕЛЬНАЯ </a:t>
            </a:r>
            <a:r>
              <a:rPr lang="ru-RU" sz="2000" b="1" dirty="0">
                <a:cs typeface="Aharoni" pitchFamily="2" charset="-79"/>
              </a:rPr>
              <a:t>ЗАПИСКА.</a:t>
            </a:r>
            <a:endParaRPr lang="ru-RU" sz="2000" b="1" dirty="0" smtClean="0">
              <a:cs typeface="Aharoni" pitchFamily="2" charset="-79"/>
            </a:endParaRPr>
          </a:p>
          <a:p>
            <a:endParaRPr lang="ru-RU" sz="2000" b="1" dirty="0" smtClean="0">
              <a:cs typeface="Aharoni" pitchFamily="2" charset="-79"/>
            </a:endParaRPr>
          </a:p>
          <a:p>
            <a:r>
              <a:rPr lang="ru-RU" sz="2000" b="1" dirty="0" smtClean="0">
                <a:cs typeface="Aharoni" pitchFamily="2" charset="-79"/>
              </a:rPr>
              <a:t>1.2 ОСОБЕННОСТИ ОРГАНИЗАЕМОГО  </a:t>
            </a:r>
            <a:r>
              <a:rPr lang="ru-RU" sz="2000" b="1" dirty="0">
                <a:cs typeface="Aharoni" pitchFamily="2" charset="-79"/>
              </a:rPr>
              <a:t>ВОСПИТАТЕЛЬНОГО ПРОЦЕССА В ДОУ</a:t>
            </a:r>
            <a:endParaRPr lang="ru-RU" sz="2000" b="1" dirty="0" smtClean="0">
              <a:cs typeface="Aharoni" pitchFamily="2" charset="-79"/>
            </a:endParaRPr>
          </a:p>
          <a:p>
            <a:endParaRPr lang="ru-RU" sz="2000" b="1" dirty="0" smtClean="0">
              <a:cs typeface="Aharoni" pitchFamily="2" charset="-79"/>
            </a:endParaRPr>
          </a:p>
          <a:p>
            <a:r>
              <a:rPr lang="ru-RU" sz="2000" b="1" dirty="0">
                <a:cs typeface="Aharoni" pitchFamily="2" charset="-79"/>
              </a:rPr>
              <a:t>1.3. ЦЕЛИ И ЗАДАЧИ.</a:t>
            </a:r>
            <a:endParaRPr lang="ru-RU" sz="2000" b="1" dirty="0" smtClean="0">
              <a:cs typeface="Aharoni" pitchFamily="2" charset="-79"/>
            </a:endParaRPr>
          </a:p>
          <a:p>
            <a:endParaRPr lang="ru-RU" sz="2000" b="1" dirty="0" smtClean="0">
              <a:cs typeface="Aharoni" pitchFamily="2" charset="-79"/>
            </a:endParaRPr>
          </a:p>
          <a:p>
            <a:r>
              <a:rPr lang="ru-RU" sz="2000" b="1" dirty="0">
                <a:cs typeface="Aharoni" pitchFamily="2" charset="-79"/>
              </a:rPr>
              <a:t>1.4. ПРИНЦИПЫ И ПОДХОДЫ К ФОРМИРОВАНИЮ РАБОЧЕЙ</a:t>
            </a:r>
            <a:endParaRPr lang="ru-RU" sz="2000" b="1" dirty="0" smtClean="0">
              <a:cs typeface="Aharoni" pitchFamily="2" charset="-79"/>
            </a:endParaRPr>
          </a:p>
          <a:p>
            <a:r>
              <a:rPr lang="ru-RU" sz="2000" b="1" dirty="0">
                <a:cs typeface="Aharoni" pitchFamily="2" charset="-79"/>
              </a:rPr>
              <a:t>ПРОГРАММЫ ВОСПИТАНИЯ.</a:t>
            </a:r>
            <a:endParaRPr lang="ru-RU" sz="2000" b="1" dirty="0" smtClean="0">
              <a:cs typeface="Aharoni" pitchFamily="2" charset="-79"/>
            </a:endParaRPr>
          </a:p>
          <a:p>
            <a:endParaRPr lang="ru-RU" sz="2000" b="1" dirty="0" smtClean="0">
              <a:cs typeface="Aharoni" pitchFamily="2" charset="-79"/>
            </a:endParaRPr>
          </a:p>
          <a:p>
            <a:r>
              <a:rPr lang="ru-RU" sz="2000" b="1" dirty="0" smtClean="0">
                <a:cs typeface="Aharoni" pitchFamily="2" charset="-79"/>
              </a:rPr>
              <a:t>2. ПЛАНИРУЕМЫЕ </a:t>
            </a:r>
            <a:r>
              <a:rPr lang="ru-RU" sz="2000" b="1" dirty="0">
                <a:cs typeface="Aharoni" pitchFamily="2" charset="-79"/>
              </a:rPr>
              <a:t>РЕЗУЛЬТАТЫ ОСВОЕНИЯ РАБОЧЕЙ</a:t>
            </a:r>
            <a:endParaRPr lang="ru-RU" sz="2000" b="1" dirty="0" smtClean="0">
              <a:cs typeface="Aharoni" pitchFamily="2" charset="-79"/>
            </a:endParaRPr>
          </a:p>
          <a:p>
            <a:r>
              <a:rPr lang="ru-RU" sz="2000" b="1" dirty="0">
                <a:cs typeface="Aharoni" pitchFamily="2" charset="-79"/>
              </a:rPr>
              <a:t>ПРОГРАММЫ ВОСПИТАНИЯ.</a:t>
            </a:r>
            <a:endParaRPr lang="ru-RU" sz="2000" b="1" dirty="0" smtClean="0">
              <a:cs typeface="Aharoni" pitchFamily="2" charset="-79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615553"/>
          </a:xfrm>
        </p:spPr>
        <p:txBody>
          <a:bodyPr/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785786" y="1000108"/>
            <a:ext cx="7443454" cy="498598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II. СОДЕРЖАТЕЛЬНЫЙ РАЗДЕЛ.</a:t>
            </a:r>
          </a:p>
          <a:p>
            <a:endParaRPr lang="ru-RU" b="1" dirty="0" smtClean="0"/>
          </a:p>
          <a:p>
            <a:endParaRPr lang="ru-RU" dirty="0" smtClean="0"/>
          </a:p>
          <a:p>
            <a:r>
              <a:rPr lang="ru-RU" b="1" dirty="0">
                <a:cs typeface="Aharoni" pitchFamily="2" charset="-79"/>
              </a:rPr>
              <a:t>2.1. ОПИСАНИЕ ВОСПИТАТЕЛЬНОЙ ДЕЯТЕЛЬНОСТИ В ИНТЕГРАЦИИ С СОДЕРЖАНИЕМ </a:t>
            </a:r>
            <a:r>
              <a:rPr lang="ru-RU" b="1" dirty="0" smtClean="0">
                <a:cs typeface="Aharoni" pitchFamily="2" charset="-79"/>
              </a:rPr>
              <a:t>ОБРАЗОВАТЕЛЬНЫХ ОБЛАСТЕЙ</a:t>
            </a:r>
            <a:r>
              <a:rPr lang="ru-RU" b="1" dirty="0">
                <a:cs typeface="Aharoni" pitchFamily="2" charset="-79"/>
              </a:rPr>
              <a:t>.</a:t>
            </a:r>
            <a:endParaRPr lang="ru-RU" b="1" dirty="0" smtClean="0">
              <a:cs typeface="Aharoni" pitchFamily="2" charset="-79"/>
            </a:endParaRPr>
          </a:p>
          <a:p>
            <a:endParaRPr lang="ru-RU" b="1" dirty="0" smtClean="0">
              <a:cs typeface="Aharoni" pitchFamily="2" charset="-79"/>
            </a:endParaRPr>
          </a:p>
          <a:p>
            <a:endParaRPr lang="ru-RU" b="1" dirty="0" smtClean="0">
              <a:cs typeface="Aharoni" pitchFamily="2" charset="-79"/>
            </a:endParaRPr>
          </a:p>
          <a:p>
            <a:endParaRPr lang="ru-RU" b="1" dirty="0" smtClean="0">
              <a:cs typeface="Aharoni" pitchFamily="2" charset="-79"/>
            </a:endParaRPr>
          </a:p>
          <a:p>
            <a:r>
              <a:rPr lang="ru-RU" b="1" dirty="0">
                <a:cs typeface="Aharoni" pitchFamily="2" charset="-79"/>
              </a:rPr>
              <a:t>2.2. ОПИСАНИЕ ВАРИАТИВНЫХ ФОРМ, МЕТОДОВ И СРЕДСТВ РЕАЛИЗАЦИИ РАБОЧЕЙ ПРОГРАММЫ ВОСПИТАНИЯ С УЧЕТОМ ВОЗРАСТНЫХ </a:t>
            </a:r>
            <a:r>
              <a:rPr lang="ru-RU" b="1" dirty="0" smtClean="0">
                <a:cs typeface="Aharoni" pitchFamily="2" charset="-79"/>
              </a:rPr>
              <a:t>ОСОБЕННОСТЕЙ ВОСПИТАННИКОВ.</a:t>
            </a:r>
          </a:p>
          <a:p>
            <a:endParaRPr lang="ru-RU" b="1" dirty="0">
              <a:cs typeface="Aharoni" pitchFamily="2" charset="-79"/>
            </a:endParaRPr>
          </a:p>
          <a:p>
            <a:endParaRPr lang="ru-RU" b="1" dirty="0" smtClean="0">
              <a:cs typeface="Aharoni" pitchFamily="2" charset="-79"/>
            </a:endParaRPr>
          </a:p>
          <a:p>
            <a:endParaRPr lang="ru-RU" b="1" dirty="0" smtClean="0">
              <a:cs typeface="Aharoni" pitchFamily="2" charset="-79"/>
            </a:endParaRPr>
          </a:p>
          <a:p>
            <a:r>
              <a:rPr lang="ru-RU" b="1" dirty="0">
                <a:cs typeface="Aharoni" pitchFamily="2" charset="-79"/>
              </a:rPr>
              <a:t>2.3. ОСОБЕННОСТИ ВЗАИМОДЕЙСТВИЯ ПЕДАГОГИЧЕСКОГО КОЛЛЕКТИВА С СЕМЬЯМИ ВОСПИТАННИКОВ.</a:t>
            </a:r>
            <a:endParaRPr lang="ru-RU" b="1" dirty="0" smtClean="0">
              <a:cs typeface="Aharoni" pitchFamily="2" charset="-79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214290"/>
            <a:ext cx="67866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dirty="0" smtClean="0"/>
              <a:t>Структура рабочей программы воспитания</a:t>
            </a:r>
            <a:endParaRPr lang="ru-RU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369332"/>
          </a:xfrm>
        </p:spPr>
        <p:txBody>
          <a:bodyPr/>
          <a:lstStyle/>
          <a:p>
            <a:pPr algn="ctr"/>
            <a:r>
              <a:rPr lang="ru-RU" sz="2400" b="1" dirty="0" smtClean="0"/>
              <a:t>Структура рабочей программы воспитания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071546"/>
            <a:ext cx="8229240" cy="4985980"/>
          </a:xfrm>
          <a:solidFill>
            <a:srgbClr val="FFFF00"/>
          </a:solidFill>
        </p:spPr>
        <p:txBody>
          <a:bodyPr/>
          <a:lstStyle/>
          <a:p>
            <a:r>
              <a:rPr lang="ru-RU" b="1" dirty="0"/>
              <a:t>III. ОРГАНИЗАЦИОННЫЙ РАЗДЕЛ.</a:t>
            </a:r>
            <a:endParaRPr lang="ru-RU" b="1" dirty="0" smtClean="0"/>
          </a:p>
          <a:p>
            <a:endParaRPr lang="ru-RU" dirty="0" smtClean="0"/>
          </a:p>
          <a:p>
            <a:r>
              <a:rPr lang="ru-RU" b="1" dirty="0"/>
              <a:t>3.1. ПСИХОЛОГО-ПЕДАГОГИЧЕСКИЕ УСЛОВИЯ</a:t>
            </a:r>
            <a:endParaRPr lang="ru-RU" b="1" dirty="0" smtClean="0"/>
          </a:p>
          <a:p>
            <a:r>
              <a:rPr lang="ru-RU" b="1" dirty="0"/>
              <a:t>ОБЕСПЕЧИВАЮЩИЕ ВОСПИТАНИЕ РЕБЕНКА В СФЕРЕ ЕГО ЛИЧНОСТНОГО РАЗВИТИЯ.</a:t>
            </a:r>
            <a:endParaRPr lang="ru-RU" b="1" dirty="0" smtClean="0"/>
          </a:p>
          <a:p>
            <a:endParaRPr lang="ru-RU" b="1" dirty="0" smtClean="0"/>
          </a:p>
          <a:p>
            <a:r>
              <a:rPr lang="ru-RU" b="1" dirty="0"/>
              <a:t>3.2. МАТЕРИАЛЬНО-ТЕХНИЧЕСКОЕ ОБЕСПЕЧЕНИЕ</a:t>
            </a:r>
            <a:endParaRPr lang="ru-RU" b="1" dirty="0" smtClean="0"/>
          </a:p>
          <a:p>
            <a:r>
              <a:rPr lang="ru-RU" b="1" dirty="0"/>
              <a:t>РАБОЧЕЙ ПРОГРАММЫ ВОСПИТАНИЯ</a:t>
            </a:r>
            <a:endParaRPr lang="ru-RU" b="1" dirty="0" smtClean="0"/>
          </a:p>
          <a:p>
            <a:endParaRPr lang="ru-RU" b="1" dirty="0" smtClean="0"/>
          </a:p>
          <a:p>
            <a:r>
              <a:rPr lang="ru-RU" b="1" dirty="0"/>
              <a:t>3.4. ПЛАНИРОВАНИЕ ВОСПИТАТЕЛЬНОЙ РАБОТЫ</a:t>
            </a:r>
            <a:endParaRPr lang="ru-RU" b="1" dirty="0" smtClean="0"/>
          </a:p>
          <a:p>
            <a:endParaRPr lang="ru-RU" b="1" dirty="0" smtClean="0"/>
          </a:p>
          <a:p>
            <a:r>
              <a:rPr lang="ru-RU" b="1" dirty="0"/>
              <a:t>IV. ЦЕЛЕВЫЕ </a:t>
            </a:r>
            <a:r>
              <a:rPr lang="ru-RU" b="1" dirty="0" smtClean="0"/>
              <a:t>ОРИЕНТИРЫ</a:t>
            </a:r>
          </a:p>
          <a:p>
            <a:endParaRPr lang="ru-RU" b="1" dirty="0" smtClean="0"/>
          </a:p>
          <a:p>
            <a:r>
              <a:rPr lang="ru-RU" b="1" dirty="0"/>
              <a:t>4.1.САМОАНАЛИЗ ВОСПИТАТЕЛЬНОЙ РАБОТЫ.</a:t>
            </a:r>
            <a:endParaRPr lang="ru-RU" b="1" dirty="0" smtClean="0"/>
          </a:p>
          <a:p>
            <a:endParaRPr lang="ru-RU" b="1" dirty="0" smtClean="0"/>
          </a:p>
          <a:p>
            <a:r>
              <a:rPr lang="ru-RU" b="1" dirty="0"/>
              <a:t>ПРИЛОЖЕНИЕ № 1</a:t>
            </a:r>
            <a:r>
              <a:rPr lang="ru-RU" b="1" dirty="0" smtClean="0"/>
              <a:t>.</a:t>
            </a:r>
            <a:r>
              <a:rPr lang="ru-RU" b="1" i="1" dirty="0"/>
              <a:t> </a:t>
            </a:r>
            <a:r>
              <a:rPr lang="ru-RU" b="1" i="1" dirty="0" smtClean="0"/>
              <a:t>Ежегодный </a:t>
            </a:r>
            <a:r>
              <a:rPr lang="ru-RU" b="1" i="1" dirty="0"/>
              <a:t>календарный план воспитательной</a:t>
            </a:r>
          </a:p>
          <a:p>
            <a:r>
              <a:rPr lang="ru-RU" b="1" i="1" dirty="0" smtClean="0"/>
              <a:t>Работы особенный</a:t>
            </a:r>
            <a:r>
              <a:rPr lang="ru-RU" b="1" i="1" dirty="0"/>
              <a:t>, свой в каждой ДОО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5539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b="1" dirty="0" smtClean="0"/>
              <a:t>I.   </a:t>
            </a:r>
            <a:r>
              <a:rPr lang="ru-RU" b="1" dirty="0" smtClean="0"/>
              <a:t>ЦЕЛЕВОЙ РАЗДЕЛ.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ПОЯСНИТЕЛЬНАЯ ЗАПИСКА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142984"/>
            <a:ext cx="8229240" cy="6093976"/>
          </a:xfrm>
        </p:spPr>
        <p:txBody>
          <a:bodyPr/>
          <a:lstStyle/>
          <a:p>
            <a:r>
              <a:rPr lang="ru-RU" dirty="0" smtClean="0"/>
              <a:t>Рабочая </a:t>
            </a:r>
            <a:r>
              <a:rPr lang="ru-RU" dirty="0"/>
              <a:t>программа воспитания муниципального бюджетного дошкольного образовательного учреждения Детский сад №___ </a:t>
            </a:r>
            <a:r>
              <a:rPr lang="ru-RU" dirty="0" smtClean="0"/>
              <a:t>«</a:t>
            </a:r>
            <a:r>
              <a:rPr lang="ru-RU" i="1" dirty="0" smtClean="0"/>
              <a:t>название</a:t>
            </a:r>
            <a:r>
              <a:rPr lang="ru-RU" dirty="0" smtClean="0"/>
              <a:t> » </a:t>
            </a:r>
            <a:r>
              <a:rPr lang="ru-RU" dirty="0"/>
              <a:t>(далее – Рабочая программа воспитания) определяет содержание и организацию воспитательной работы муниципального бюджетного дошкольного образовательного учреждения Детский сад №___ «_____» (далее – МБДОУ Детский сад №___ «_____») и является обязательной частью основной образовательной </a:t>
            </a:r>
            <a:r>
              <a:rPr lang="ru-RU" dirty="0" smtClean="0"/>
              <a:t>программы, разработанной с учетом</a:t>
            </a:r>
            <a:endParaRPr lang="ru-RU" dirty="0"/>
          </a:p>
          <a:p>
            <a:r>
              <a:rPr lang="ru-RU" dirty="0"/>
              <a:t>Рабочая программа воспитания МБДОУ Детский сад №___ «_____» разработана в соответствии </a:t>
            </a:r>
            <a:r>
              <a:rPr lang="ru-RU" dirty="0" smtClean="0"/>
              <a:t>с нормативными документами:</a:t>
            </a:r>
          </a:p>
          <a:p>
            <a:r>
              <a:rPr lang="ru-RU" dirty="0" smtClean="0"/>
              <a:t>1.Федеральный </a:t>
            </a:r>
            <a:r>
              <a:rPr lang="ru-RU" dirty="0"/>
              <a:t>закон от 29.12.2012г. № 273-ФЗ (ред. от 31.07.2020) «Об образовании в Российской Федерации» (с </a:t>
            </a:r>
            <a:r>
              <a:rPr lang="ru-RU" dirty="0" err="1"/>
              <a:t>изм</a:t>
            </a:r>
            <a:r>
              <a:rPr lang="ru-RU" dirty="0"/>
              <a:t>. и доп., вступ. в силу с 01.09.2020).</a:t>
            </a:r>
          </a:p>
          <a:p>
            <a:r>
              <a:rPr lang="ru-RU" dirty="0"/>
              <a:t>2.Приказ Министерства образования и науки Российской Федерации от 17.10.2013 г. № 1155 «Об утверждении федерального государственного образовательного стандарта дошкольного образования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3.Указом Президента Российской Федерации от 7 мая 2018 года № 204 «О национальных целях и стратегических задачах развития Российской Федерации на период до 2024 года» (далее – Указ Президента РФ).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38664"/>
          </a:xfrm>
        </p:spPr>
        <p:txBody>
          <a:bodyPr/>
          <a:lstStyle/>
          <a:p>
            <a:pPr algn="ctr"/>
            <a:r>
              <a:rPr lang="ru-RU" sz="2400" b="1" dirty="0"/>
              <a:t>Актуальность. Общие проблемы воспитания и современной семьи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285860"/>
            <a:ext cx="8229240" cy="4431983"/>
          </a:xfrm>
        </p:spPr>
        <p:txBody>
          <a:bodyPr/>
          <a:lstStyle/>
          <a:p>
            <a:r>
              <a:rPr lang="ru-RU" sz="2400" dirty="0"/>
              <a:t>Наметилось отсутствие </a:t>
            </a:r>
            <a:r>
              <a:rPr lang="ru-RU" sz="2400" b="1" dirty="0"/>
              <a:t>единых подходов к </a:t>
            </a:r>
            <a:r>
              <a:rPr lang="ru-RU" sz="2400" b="1" dirty="0" smtClean="0"/>
              <a:t>воспитанию</a:t>
            </a:r>
          </a:p>
          <a:p>
            <a:endParaRPr lang="ru-RU" sz="2400" b="1" dirty="0"/>
          </a:p>
          <a:p>
            <a:r>
              <a:rPr lang="ru-RU" sz="2400" dirty="0"/>
              <a:t>• </a:t>
            </a:r>
            <a:r>
              <a:rPr lang="ru-RU" sz="2400" b="1" dirty="0"/>
              <a:t>Изменилась модель социализации детей: ОУ и семья </a:t>
            </a:r>
            <a:r>
              <a:rPr lang="ru-RU" sz="2400" b="1" dirty="0" smtClean="0"/>
              <a:t>не </a:t>
            </a:r>
            <a:r>
              <a:rPr lang="ru-RU" sz="2400" dirty="0" smtClean="0"/>
              <a:t>всегда </a:t>
            </a:r>
            <a:r>
              <a:rPr lang="ru-RU" sz="2400" dirty="0"/>
              <a:t>приоритетны в определении норм </a:t>
            </a:r>
            <a:r>
              <a:rPr lang="ru-RU" sz="2400" dirty="0" smtClean="0"/>
              <a:t>социализации</a:t>
            </a:r>
          </a:p>
          <a:p>
            <a:endParaRPr lang="ru-RU" sz="2400" dirty="0"/>
          </a:p>
          <a:p>
            <a:r>
              <a:rPr lang="ru-RU" sz="2400" dirty="0"/>
              <a:t>• Ослаблена </a:t>
            </a:r>
            <a:r>
              <a:rPr lang="ru-RU" sz="2400" b="1" dirty="0"/>
              <a:t>воспитательная функция </a:t>
            </a:r>
            <a:r>
              <a:rPr lang="ru-RU" sz="2400" b="1" dirty="0" smtClean="0"/>
              <a:t>образовательных </a:t>
            </a:r>
            <a:r>
              <a:rPr lang="ru-RU" sz="2400" dirty="0" smtClean="0"/>
              <a:t>учреждений</a:t>
            </a:r>
          </a:p>
          <a:p>
            <a:endParaRPr lang="ru-RU" sz="2400" dirty="0"/>
          </a:p>
          <a:p>
            <a:r>
              <a:rPr lang="ru-RU" sz="2400" dirty="0"/>
              <a:t>• Трансформировалось понимание </a:t>
            </a:r>
            <a:r>
              <a:rPr lang="ru-RU" sz="2400" b="1" dirty="0"/>
              <a:t>сущности воспитания</a:t>
            </a:r>
            <a:endParaRPr lang="ru-RU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2769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/>
              <a:t>п</a:t>
            </a:r>
            <a:r>
              <a:rPr lang="ru-RU" b="1" dirty="0" smtClean="0"/>
              <a:t>родолжение Пояснительная записка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642918"/>
            <a:ext cx="8229240" cy="5262979"/>
          </a:xfrm>
        </p:spPr>
        <p:txBody>
          <a:bodyPr/>
          <a:lstStyle/>
          <a:p>
            <a:r>
              <a:rPr lang="ru-RU" dirty="0" smtClean="0"/>
              <a:t>4.Концепция развития дополнительного образования детей в Российской Федерации, утверждена распоряжением Правительства Российской Федерации от 04.09.2014 г. № 1726-р.</a:t>
            </a:r>
          </a:p>
          <a:p>
            <a:r>
              <a:rPr lang="ru-RU" dirty="0" smtClean="0"/>
              <a:t>5. </a:t>
            </a:r>
            <a:r>
              <a:rPr lang="ru-RU" dirty="0" err="1"/>
              <a:t>СанПин</a:t>
            </a:r>
            <a:r>
              <a:rPr lang="ru-RU" dirty="0"/>
              <a:t> с 01.01.2021 для детских садов, школ и т.д. (СП 2.4.3648-20) </a:t>
            </a:r>
            <a:r>
              <a:rPr lang="ru-RU" dirty="0" smtClean="0"/>
              <a:t>. </a:t>
            </a:r>
            <a:r>
              <a:rPr lang="ru-RU" dirty="0"/>
              <a:t>«Санитарно-эпидемиологические требования к организациям воспитания и обучения, отдыха и оздоровления детей и молодежи».</a:t>
            </a:r>
            <a:endParaRPr lang="ru-RU" dirty="0" smtClean="0"/>
          </a:p>
          <a:p>
            <a:r>
              <a:rPr lang="ru-RU" dirty="0" smtClean="0"/>
              <a:t>6.Стратегия развития воспитания в Российской Федерации на период до 2025 года (утверждена распоряжением Правительства РФ от 29.05.2015 № 996-р).</a:t>
            </a:r>
          </a:p>
          <a:p>
            <a:r>
              <a:rPr lang="ru-RU" dirty="0" smtClean="0"/>
              <a:t>7.Государственная программа РФ «Развитие образования» (2018 - 2025 годы). Утверждена постановлением Правительства Российской Федерации от 26 декабря 2017 г. № 1642.</a:t>
            </a:r>
          </a:p>
          <a:p>
            <a:r>
              <a:rPr lang="ru-RU" dirty="0" smtClean="0"/>
              <a:t>8.Национальный проект «Образование» (утвержден президиумом Совета при Президенте Российской Федерации по стратегическому развитию и национальным проектам (протокол от 24 декабря 2018 г. N 16).</a:t>
            </a:r>
          </a:p>
          <a:p>
            <a:r>
              <a:rPr lang="ru-RU" dirty="0" smtClean="0"/>
              <a:t>9.Федеральный закон от 31 июля 2020 года № 304-ФЗ «О внесении изменений в Федеральный закон «Об образовании в Российской Федерации» по вопросам воспитания обучающихся».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2769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Продолжение Пояснительная записка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714356"/>
            <a:ext cx="8229240" cy="4985980"/>
          </a:xfrm>
        </p:spPr>
        <p:txBody>
          <a:bodyPr/>
          <a:lstStyle/>
          <a:p>
            <a:r>
              <a:rPr lang="ru-RU" dirty="0"/>
              <a:t>Программа </a:t>
            </a:r>
            <a:r>
              <a:rPr lang="ru-RU" dirty="0" smtClean="0"/>
              <a:t>разработана с учетом:</a:t>
            </a:r>
            <a:endParaRPr lang="ru-RU" dirty="0"/>
          </a:p>
          <a:p>
            <a:r>
              <a:rPr lang="ru-RU" dirty="0"/>
              <a:t>- «</a:t>
            </a:r>
            <a:r>
              <a:rPr lang="ru-RU" dirty="0" smtClean="0"/>
              <a:t>Примерной программы </a:t>
            </a:r>
            <a:r>
              <a:rPr lang="ru-RU" dirty="0"/>
              <a:t>воспитания</a:t>
            </a:r>
            <a:r>
              <a:rPr lang="ru-RU" dirty="0" smtClean="0"/>
              <a:t>» </a:t>
            </a:r>
            <a:r>
              <a:rPr lang="ru-RU" dirty="0"/>
              <a:t>одобрена решением Федерального учебно-методического объединения по общему образованию (протокол от 2 июня 2020 г. № 2/20).</a:t>
            </a:r>
          </a:p>
          <a:p>
            <a:r>
              <a:rPr lang="ru-RU" dirty="0"/>
              <a:t>Рабочая программа воспитания является обязательной частью основной образовательной программы, реализуемой в ДОУ</a:t>
            </a:r>
            <a:r>
              <a:rPr lang="ru-RU" i="1" dirty="0"/>
              <a:t> </a:t>
            </a:r>
            <a:r>
              <a:rPr lang="ru-RU" dirty="0"/>
              <a:t>и призвана помочь всем участникам образовательных отношений реализовать воспитательный потенциал совместной деятельности.</a:t>
            </a:r>
          </a:p>
          <a:p>
            <a:r>
              <a:rPr lang="ru-RU" dirty="0"/>
              <a:t>В центре рабочей программы воспитания находится личностное развитие воспитанников МБДОУ Детский сад №___ «_____» и их приобщение к российским традиционным духовным ценностям, правилам и нормам поведения в российском обществе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Рабочая программа призвана обеспечить взаимодействие воспитания в дошкольном образовательном учреждении (далее - ДОУ) и воспитания в семьях детей от 2 лет до 8 лет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К Программе прилагается календарный план воспитательной работы.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079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b="1" dirty="0" smtClean="0"/>
              <a:t>1.2. ОСОБЕННОСТИ ОРГАНИЗУЕМОГО ВОСПИТАТЕЛЬНОГО </a:t>
            </a:r>
            <a:r>
              <a:rPr lang="ru-RU" sz="2400" b="1" dirty="0"/>
              <a:t>ПРОЦЕССА В ДОУ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571612"/>
            <a:ext cx="8229240" cy="557075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800" dirty="0" smtClean="0">
                <a:cs typeface="Aharoni" pitchFamily="2" charset="-79"/>
              </a:rPr>
              <a:t>информация </a:t>
            </a:r>
            <a:r>
              <a:rPr lang="ru-RU" sz="2800" dirty="0">
                <a:cs typeface="Aharoni" pitchFamily="2" charset="-79"/>
              </a:rPr>
              <a:t>о специфике расположения Организации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cs typeface="Aharoni" pitchFamily="2" charset="-79"/>
              </a:rPr>
              <a:t>особенности </a:t>
            </a:r>
            <a:r>
              <a:rPr lang="ru-RU" sz="2800" dirty="0">
                <a:cs typeface="Aharoni" pitchFamily="2" charset="-79"/>
              </a:rPr>
              <a:t>социального окружения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cs typeface="Aharoni" pitchFamily="2" charset="-79"/>
              </a:rPr>
              <a:t>источники </a:t>
            </a:r>
            <a:r>
              <a:rPr lang="ru-RU" sz="2800" dirty="0">
                <a:cs typeface="Aharoni" pitchFamily="2" charset="-79"/>
              </a:rPr>
              <a:t>положительного или отрицательного влияния на детей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cs typeface="Aharoni" pitchFamily="2" charset="-79"/>
              </a:rPr>
              <a:t>значимые </a:t>
            </a:r>
            <a:r>
              <a:rPr lang="ru-RU" sz="2800" dirty="0">
                <a:cs typeface="Aharoni" pitchFamily="2" charset="-79"/>
              </a:rPr>
              <a:t>партнеры Организации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cs typeface="Aharoni" pitchFamily="2" charset="-79"/>
              </a:rPr>
              <a:t>особенности </a:t>
            </a:r>
            <a:r>
              <a:rPr lang="ru-RU" sz="2800" dirty="0">
                <a:cs typeface="Aharoni" pitchFamily="2" charset="-79"/>
              </a:rPr>
              <a:t>контингента обучающихся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cs typeface="Aharoni" pitchFamily="2" charset="-79"/>
              </a:rPr>
              <a:t>оригинальные </a:t>
            </a:r>
            <a:r>
              <a:rPr lang="ru-RU" sz="2800" dirty="0">
                <a:cs typeface="Aharoni" pitchFamily="2" charset="-79"/>
              </a:rPr>
              <a:t>воспитательные находки Организации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cs typeface="Aharoni" pitchFamily="2" charset="-79"/>
              </a:rPr>
              <a:t>важные </a:t>
            </a:r>
            <a:r>
              <a:rPr lang="ru-RU" sz="2800" dirty="0">
                <a:cs typeface="Aharoni" pitchFamily="2" charset="-79"/>
              </a:rPr>
              <a:t>для Организации принципы и традиции воспитания</a:t>
            </a:r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0156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b="1" dirty="0" smtClean="0"/>
              <a:t>Пример </a:t>
            </a:r>
            <a:r>
              <a:rPr lang="ru-RU" sz="2400" dirty="0" smtClean="0"/>
              <a:t>«</a:t>
            </a:r>
            <a:r>
              <a:rPr lang="ru-RU" sz="2400" b="1" dirty="0" smtClean="0"/>
              <a:t>ОСОБЕННОСТИ ОРГАНИЗУЕМОГО ВОСПИТАТЕЛЬНОГО ПРОЦЕССА В ДОУ»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5355312"/>
          </a:xfrm>
        </p:spPr>
        <p:txBody>
          <a:bodyPr/>
          <a:lstStyle/>
          <a:p>
            <a:r>
              <a:rPr lang="ru-RU" sz="2000" dirty="0"/>
              <a:t>МБДОУ Детский сад №___ «_____» расположен в южной части </a:t>
            </a:r>
            <a:r>
              <a:rPr lang="ru-RU" sz="2000" dirty="0" smtClean="0"/>
              <a:t>города ……., </a:t>
            </a:r>
            <a:r>
              <a:rPr lang="ru-RU" sz="2000" dirty="0"/>
              <a:t>который считается самым благоприятным по экологическим условиям (данные ФГУЗ «Центр гигиены и эпидемиологии в РБ»). 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Жилые </a:t>
            </a:r>
            <a:r>
              <a:rPr lang="ru-RU" sz="2000" dirty="0"/>
              <a:t>массивы состоят из частных домов. Детский сад расположен вдали от промышленной зоны. С восточной стороны граничит с парком «им. Ю.А.Гагарина» в котором имеются спортивные комплексы, площадки. Вблизи расположены общеобразовательная школа </a:t>
            </a:r>
            <a:r>
              <a:rPr lang="ru-RU" sz="2000" dirty="0" smtClean="0"/>
              <a:t>№ , </a:t>
            </a:r>
            <a:r>
              <a:rPr lang="ru-RU" sz="2000" dirty="0"/>
              <a:t>детская музыкальная школа </a:t>
            </a:r>
            <a:r>
              <a:rPr lang="ru-RU" sz="2000" dirty="0" smtClean="0"/>
              <a:t>№</a:t>
            </a:r>
            <a:r>
              <a:rPr lang="ru-RU" sz="2000" dirty="0"/>
              <a:t> </a:t>
            </a:r>
            <a:r>
              <a:rPr lang="ru-RU" sz="2000" dirty="0" smtClean="0"/>
              <a:t>, </a:t>
            </a:r>
            <a:r>
              <a:rPr lang="ru-RU" sz="2000" dirty="0"/>
              <a:t>сквер Победы </a:t>
            </a:r>
            <a:r>
              <a:rPr lang="ru-RU" sz="2000" b="1" dirty="0"/>
              <a:t>что позволяет привлечь их в рамках социально-педагогического партнёрства по различным направлениям воспитания и социализации обучающихся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Дошкольное учреждение посещают дети раннего и дошкольного возраста ( имеющими или не имеющими проблемы в развитии)</a:t>
            </a:r>
          </a:p>
          <a:p>
            <a:r>
              <a:rPr lang="ru-RU" b="1" dirty="0" smtClean="0"/>
              <a:t>Оригинальной находкой в воспитании детей выступает деятельность по…..  , основанная на принципах……….(каких) и поддержки традиций (каких)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36933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400" b="1" dirty="0" smtClean="0"/>
              <a:t>Какие могут быть традиции?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857232"/>
            <a:ext cx="8229240" cy="5539978"/>
          </a:xfrm>
        </p:spPr>
        <p:txBody>
          <a:bodyPr/>
          <a:lstStyle/>
          <a:p>
            <a:r>
              <a:rPr lang="ru-RU" dirty="0" smtClean="0"/>
              <a:t>Стержнем </a:t>
            </a:r>
            <a:r>
              <a:rPr lang="ru-RU" dirty="0"/>
              <a:t>годового цикла воспитательной работы являются </a:t>
            </a:r>
            <a:r>
              <a:rPr lang="ru-RU" b="1" dirty="0"/>
              <a:t>общие для всего детского сада событийные мероприятия</a:t>
            </a:r>
            <a:r>
              <a:rPr lang="ru-RU" dirty="0"/>
              <a:t>, в которых участвуют дети разных возрастов. </a:t>
            </a:r>
            <a:r>
              <a:rPr lang="ru-RU" dirty="0" err="1"/>
              <a:t>Межвозрастное</a:t>
            </a:r>
            <a:r>
              <a:rPr lang="ru-RU" dirty="0"/>
              <a:t> взаимодействие дошкольников способствует их </a:t>
            </a:r>
            <a:r>
              <a:rPr lang="ru-RU" dirty="0" err="1"/>
              <a:t>взаимообучению</a:t>
            </a:r>
            <a:r>
              <a:rPr lang="ru-RU" dirty="0"/>
              <a:t> и </a:t>
            </a:r>
            <a:r>
              <a:rPr lang="ru-RU" dirty="0" err="1"/>
              <a:t>взаимовоспитанию</a:t>
            </a:r>
            <a:r>
              <a:rPr lang="ru-RU" dirty="0"/>
              <a:t>. Общение младших по возрасту ребят со старшими создает благоприятные условия для формирования дружеских отношений, положительных эмоций, проявления уважения, самостоятельности. Это дает больший воспитательный результат, чем прямое влияние педагога.</a:t>
            </a:r>
          </a:p>
          <a:p>
            <a:r>
              <a:rPr lang="ru-RU" b="1" dirty="0"/>
              <a:t>Детская художественная литература и народное творчество</a:t>
            </a:r>
            <a:r>
              <a:rPr lang="ru-RU" dirty="0"/>
              <a:t> традиционно рассматриваются педагогами ДОУ в качестве наиболее доступных и действенных в воспитательном отношении видов искусства, обеспечивающих развитие личности дошкольника в соответствии с общечеловеческими и национальными ценностными установками.</a:t>
            </a:r>
          </a:p>
          <a:p>
            <a:r>
              <a:rPr lang="ru-RU" dirty="0"/>
              <a:t>Воспитатели и специалисты ДОУ ориентированы на организацию </a:t>
            </a:r>
            <a:r>
              <a:rPr lang="ru-RU" b="1" dirty="0"/>
              <a:t>разнообразных форм детских сообществ. Это кружки, секции, творческие студии, лаборатории, детско-взрослые сообщества и др. Данные</a:t>
            </a:r>
            <a:r>
              <a:rPr lang="ru-RU" dirty="0"/>
              <a:t> сообщества </a:t>
            </a:r>
            <a:r>
              <a:rPr lang="ru-RU" b="1" dirty="0"/>
              <a:t>обеспечивают полноценный опыт социализации детей</a:t>
            </a:r>
            <a:r>
              <a:rPr lang="ru-RU" b="1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5539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 smtClean="0"/>
              <a:t>Продолжение  </a:t>
            </a:r>
            <a:r>
              <a:rPr lang="ru-RU" dirty="0" smtClean="0"/>
              <a:t>«</a:t>
            </a:r>
            <a:r>
              <a:rPr lang="ru-RU" b="1" dirty="0" smtClean="0"/>
              <a:t>ОСОБЕННОСТИ ОРГАНИЗУЕМОГО ВОСПИТАТЕЛЬНОГО ПРОЦЕССА В ДОУ»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071546"/>
            <a:ext cx="8229240" cy="4708981"/>
          </a:xfrm>
        </p:spPr>
        <p:txBody>
          <a:bodyPr/>
          <a:lstStyle/>
          <a:p>
            <a:r>
              <a:rPr lang="ru-RU" b="1" dirty="0" smtClean="0"/>
              <a:t>Ведущей в воспитательном процессе является игровая деятельность. Игра широко используется как самостоятельная форма работы с детьми и как эффективное средство и метод развития, воспитания и обучения в других организационных формах. Приоритет отдается творческим играм (</a:t>
            </a:r>
            <a:r>
              <a:rPr lang="ru-RU" b="1" dirty="0" err="1" smtClean="0"/>
              <a:t>сюжетноролевые</a:t>
            </a:r>
            <a:r>
              <a:rPr lang="ru-RU" b="1" dirty="0" smtClean="0"/>
              <a:t>, строительно-конструктивные, игры-драматизации и инсценировки, игры с элементами труда и художественно деятельности) и игры с правилами (дидактические, интеллектуальные, подвижные, хороводные т.п.). Отдельное внимание в воспитательно-образовательном процессе уделяется самостоятельной деятельности воспитанников. Ее содержание и уровень зависят от возраста и опыта детей, запаса знаний, умений и навыков, уровня развития творческого воображения, самостоятельности, инициативы, организаторских способностей, а также от имеющейся материальной базы и качества педагогического руководства. Организованное проведение этой формы работы обеспечивается как непосредственным, так и опосредованным руководством со стороны воспитателя.</a:t>
            </a:r>
            <a:endParaRPr lang="ru-RU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240" cy="5539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 smtClean="0"/>
              <a:t>Продолжение  </a:t>
            </a:r>
            <a:r>
              <a:rPr lang="ru-RU" dirty="0" smtClean="0"/>
              <a:t>«</a:t>
            </a:r>
            <a:r>
              <a:rPr lang="ru-RU" b="1" dirty="0" smtClean="0"/>
              <a:t>ОСОБЕННОСТИ ОРГАНИЗУЕМОГО ВОСПИТАТЕЛЬНОГО ПРОЦЕССА В ДОУ»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500034" y="928670"/>
            <a:ext cx="8429684" cy="5816977"/>
          </a:xfrm>
        </p:spPr>
        <p:txBody>
          <a:bodyPr/>
          <a:lstStyle/>
          <a:p>
            <a:r>
              <a:rPr lang="ru-RU" b="1" dirty="0" smtClean="0"/>
              <a:t>Огромную роль в формировании духовно - нравственной культуры ребенка играет семья, семейные традиции и обычаи. Ведь именно родители закладывают основы морали, эстетику вкусов, духовный мир ребенка. Становление и образование человека не может происходить вне окружающей </a:t>
            </a:r>
            <a:r>
              <a:rPr lang="ru-RU" b="1" dirty="0" err="1" smtClean="0"/>
              <a:t>социокультурной</a:t>
            </a:r>
            <a:r>
              <a:rPr lang="ru-RU" b="1" dirty="0" smtClean="0"/>
              <a:t> среды, вне исторического и социального контекста регионального и локально-территориального развития. </a:t>
            </a:r>
          </a:p>
          <a:p>
            <a:r>
              <a:rPr lang="ru-RU" b="1" dirty="0" smtClean="0"/>
              <a:t>Поэтому для успешного становления человека, его личности необходимы глубокая взаимосвязь и взаимозависимость с малой родиной, на которой он живет. Донской край  и </a:t>
            </a:r>
            <a:r>
              <a:rPr lang="ru-RU" b="1" i="1" dirty="0" smtClean="0">
                <a:solidFill>
                  <a:srgbClr val="0070C0"/>
                </a:solidFill>
              </a:rPr>
              <a:t>город (район) </a:t>
            </a:r>
            <a:r>
              <a:rPr lang="ru-RU" b="1" dirty="0" smtClean="0"/>
              <a:t>имеют ярко выраженные территориальные, культурно-исторические особенности, что учитывается педагогами в образовательном процессе. </a:t>
            </a:r>
          </a:p>
          <a:p>
            <a:r>
              <a:rPr lang="ru-RU" b="1" dirty="0" smtClean="0"/>
              <a:t>Такой подход является одним из направлений в формировании у детей знаний о природе и истории Донского края, так как оказывает влияние на формирование личности, способствует воспитанию уважения и любви к родному краю.</a:t>
            </a:r>
          </a:p>
          <a:p>
            <a:r>
              <a:rPr lang="ru-RU" b="1" dirty="0" smtClean="0"/>
              <a:t> Малая родина - это прежде всего люди, которые окружают ребенка (семья, детский коллектив, педагоги, друзья, соседи), их отношения; природное, историческое и культурное своеобразие региона, социальные отношения; культурно и экономически обусловленные способы жизни людей на данной территории.</a:t>
            </a:r>
            <a:endParaRPr lang="ru-RU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553998"/>
          </a:xfrm>
        </p:spPr>
        <p:txBody>
          <a:bodyPr/>
          <a:lstStyle/>
          <a:p>
            <a:pPr algn="ctr"/>
            <a:r>
              <a:rPr lang="ru-RU" b="1" dirty="0" smtClean="0">
                <a:cs typeface="Aharoni" pitchFamily="2" charset="-79"/>
              </a:rPr>
              <a:t>. </a:t>
            </a:r>
            <a:br>
              <a:rPr lang="ru-RU" b="1" dirty="0" smtClean="0">
                <a:cs typeface="Aharoni" pitchFamily="2" charset="-79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472518" cy="55399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>
                <a:cs typeface="Aharoni" pitchFamily="2" charset="-79"/>
              </a:rPr>
              <a:t>1.4. ПРИНЦИПЫ И ПОДХОДЫ К ФОРМИРОВАНИЮ РАБОЧЕЙ</a:t>
            </a:r>
            <a:br>
              <a:rPr lang="ru-RU" b="1" dirty="0" smtClean="0">
                <a:cs typeface="Aharoni" pitchFamily="2" charset="-79"/>
              </a:rPr>
            </a:br>
            <a:r>
              <a:rPr lang="ru-RU" b="1" dirty="0" smtClean="0">
                <a:cs typeface="Aharoni" pitchFamily="2" charset="-79"/>
              </a:rPr>
              <a:t>ПРОГРАММЫ ВОСПИТАНИЯ.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142984"/>
            <a:ext cx="792961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Процесс воспитания в ДОУ основывается на общепедагогических принципах, изложенных в ФГОС дошкольного образования (Раздел I, пункт 1.2.):</a:t>
            </a:r>
          </a:p>
          <a:p>
            <a:r>
              <a:rPr lang="ru-RU" sz="2000" b="1" dirty="0" smtClean="0"/>
              <a:t>- </a:t>
            </a:r>
            <a:r>
              <a:rPr lang="ru-RU" sz="2000" b="1" dirty="0" smtClean="0">
                <a:solidFill>
                  <a:srgbClr val="0070C0"/>
                </a:solidFill>
              </a:rPr>
              <a:t>поддержка разнообразия детства;</a:t>
            </a:r>
          </a:p>
          <a:p>
            <a:r>
              <a:rPr lang="ru-RU" sz="2000" b="1" dirty="0" smtClean="0"/>
              <a:t>- </a:t>
            </a:r>
            <a:r>
              <a:rPr lang="ru-RU" sz="2000" b="1" dirty="0" smtClean="0">
                <a:solidFill>
                  <a:srgbClr val="0070C0"/>
                </a:solidFill>
              </a:rPr>
              <a:t>сохранение уникальности и </a:t>
            </a:r>
            <a:r>
              <a:rPr lang="ru-RU" sz="2000" b="1" dirty="0" err="1" smtClean="0">
                <a:solidFill>
                  <a:srgbClr val="0070C0"/>
                </a:solidFill>
              </a:rPr>
              <a:t>самоценности</a:t>
            </a:r>
            <a:r>
              <a:rPr lang="ru-RU" sz="2000" b="1" dirty="0" smtClean="0">
                <a:solidFill>
                  <a:srgbClr val="0070C0"/>
                </a:solidFill>
              </a:rPr>
              <a:t> детства </a:t>
            </a:r>
            <a:r>
              <a:rPr lang="ru-RU" sz="2000" b="1" dirty="0" smtClean="0"/>
              <a:t>как важного этапа в общем развитии человека, </a:t>
            </a:r>
            <a:r>
              <a:rPr lang="ru-RU" sz="2000" b="1" dirty="0" err="1" smtClean="0"/>
              <a:t>самоценность</a:t>
            </a:r>
            <a:r>
              <a:rPr lang="ru-RU" sz="2000" b="1" dirty="0" smtClean="0"/>
              <a:t> детства - понимание (рассмотрение) детства как периода жизни значимого самого по себе, без всяких условий; значимого тем, что происходит с ребенком сейчас, а не тем, что этот период есть период подготовки к следующему периоду</a:t>
            </a:r>
          </a:p>
          <a:p>
            <a:r>
              <a:rPr lang="ru-RU" sz="2000" b="1" dirty="0" smtClean="0"/>
              <a:t>- </a:t>
            </a:r>
            <a:r>
              <a:rPr lang="ru-RU" sz="2000" b="1" dirty="0" smtClean="0">
                <a:solidFill>
                  <a:srgbClr val="0070C0"/>
                </a:solidFill>
              </a:rPr>
              <a:t>личностно-развивающий и гуманистический характер взаимодействия взрослых </a:t>
            </a:r>
            <a:r>
              <a:rPr lang="ru-RU" sz="2000" b="1" dirty="0" smtClean="0"/>
              <a:t>(родителей (законных представителей), педагогических и иных работников Организации) и детей;</a:t>
            </a:r>
          </a:p>
          <a:p>
            <a:r>
              <a:rPr lang="ru-RU" sz="2000" b="1" dirty="0" smtClean="0">
                <a:solidFill>
                  <a:srgbClr val="0070C0"/>
                </a:solidFill>
              </a:rPr>
              <a:t>- уважение личности ребенка.</a:t>
            </a:r>
            <a:endParaRPr lang="ru-RU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55399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Продолжение </a:t>
            </a:r>
            <a:r>
              <a:rPr lang="ru-RU" b="1" dirty="0" smtClean="0">
                <a:cs typeface="Aharoni" pitchFamily="2" charset="-79"/>
              </a:rPr>
              <a:t>. ПРИНЦИПЫ И ПОДХОДЫ К ФОРМИРОВАНИЮ РАБОЧЕЙ</a:t>
            </a:r>
            <a:br>
              <a:rPr lang="ru-RU" b="1" dirty="0" smtClean="0">
                <a:cs typeface="Aharoni" pitchFamily="2" charset="-79"/>
              </a:rPr>
            </a:br>
            <a:r>
              <a:rPr lang="ru-RU" b="1" dirty="0" smtClean="0">
                <a:cs typeface="Aharoni" pitchFamily="2" charset="-79"/>
              </a:rPr>
              <a:t>ПРОГРАММЫ ВОСПИТАНИЯ.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360098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b="1" dirty="0" smtClean="0"/>
              <a:t>Неукоснительное соблюдение законности и прав семьи и воспитанника, соблюдения конфиденциальности информации о ребенке и его семье, приоритета безопасности детей при нахождении в МБДОУ.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Поддержка инициативы детей в различных видах деятельности; 5. Приобщение детей к </a:t>
            </a:r>
            <a:r>
              <a:rPr lang="ru-RU" b="1" dirty="0" err="1" smtClean="0"/>
              <a:t>социокультурным</a:t>
            </a:r>
            <a:r>
              <a:rPr lang="ru-RU" b="1" dirty="0" smtClean="0"/>
              <a:t> нормам, традициям семьи, общества и государства;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 Соответствие условий, требований, методов возрасту и особенностям развития дошкольника;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 Учет местных и региональных культурных особенностей в процессе развития и воспитания детей.</a:t>
            </a:r>
          </a:p>
          <a:p>
            <a:pPr>
              <a:buFont typeface="Wingdings" pitchFamily="2" charset="2"/>
              <a:buChar char="Ø"/>
            </a:pPr>
            <a:endParaRPr lang="ru-RU" b="1" dirty="0"/>
          </a:p>
          <a:p>
            <a:pPr>
              <a:buFont typeface="Wingdings" pitchFamily="2" charset="2"/>
              <a:buChar char="Ø"/>
            </a:pPr>
            <a:endParaRPr lang="ru-RU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55399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Продолжение </a:t>
            </a:r>
            <a:r>
              <a:rPr lang="ru-RU" b="1" dirty="0" smtClean="0">
                <a:cs typeface="Aharoni" pitchFamily="2" charset="-79"/>
              </a:rPr>
              <a:t>. ПРИНЦИПЫ И ПОДХОДЫ К ФОРМИРОВАНИЮ РАБОЧЕЙ</a:t>
            </a:r>
            <a:br>
              <a:rPr lang="ru-RU" b="1" dirty="0" smtClean="0">
                <a:cs typeface="Aharoni" pitchFamily="2" charset="-79"/>
              </a:rPr>
            </a:br>
            <a:r>
              <a:rPr lang="ru-RU" b="1" dirty="0" smtClean="0">
                <a:cs typeface="Aharoni" pitchFamily="2" charset="-79"/>
              </a:rPr>
              <a:t>ПРОГРАММЫ ВОСПИТАНИЯ.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214282" y="1071546"/>
            <a:ext cx="8472158" cy="5878532"/>
          </a:xfrm>
        </p:spPr>
        <p:txBody>
          <a:bodyPr/>
          <a:lstStyle/>
          <a:p>
            <a:r>
              <a:rPr lang="ru-RU" sz="2000" b="1" dirty="0" smtClean="0"/>
              <a:t>Культурно-исторический подход  </a:t>
            </a:r>
            <a:r>
              <a:rPr lang="ru-RU" dirty="0" smtClean="0"/>
              <a:t>(Л.С. </a:t>
            </a:r>
            <a:r>
              <a:rPr lang="ru-RU" dirty="0" err="1" smtClean="0"/>
              <a:t>Выготский</a:t>
            </a:r>
            <a:r>
              <a:rPr lang="ru-RU" dirty="0" smtClean="0"/>
              <a:t>, А.Н.Леонтьев, П.Я.Гальперин, </a:t>
            </a:r>
            <a:r>
              <a:rPr lang="ru-RU" dirty="0" err="1" smtClean="0"/>
              <a:t>Д.Б.Эльконин</a:t>
            </a:r>
            <a:r>
              <a:rPr lang="ru-RU" dirty="0" smtClean="0"/>
              <a:t>) </a:t>
            </a:r>
          </a:p>
          <a:p>
            <a:r>
              <a:rPr lang="ru-RU" dirty="0" smtClean="0"/>
              <a:t>• создание оптимальных условий для позитивной социализации воспитанников; •</a:t>
            </a:r>
          </a:p>
          <a:p>
            <a:r>
              <a:rPr lang="ru-RU" dirty="0" smtClean="0"/>
              <a:t> учет условий места и времени, в которых родился и живет ребенок, специфики его ближайшего окружения и исторического прошлого страны, города, региона, основных ценностных ориентаций народа, этноса; </a:t>
            </a:r>
          </a:p>
          <a:p>
            <a:r>
              <a:rPr lang="ru-RU" dirty="0" smtClean="0"/>
              <a:t>• приобщение ребенка к социально-культурному опыту поколений: традициям, обычаям, нормам и правилам общения; • организация культурных практик; </a:t>
            </a:r>
          </a:p>
          <a:p>
            <a:r>
              <a:rPr lang="ru-RU" dirty="0" smtClean="0"/>
              <a:t>• поддержка развития индивидуальности; субъектного опыта ребёнка. </a:t>
            </a:r>
            <a:r>
              <a:rPr lang="ru-RU" sz="2000" b="1" dirty="0" smtClean="0"/>
              <a:t>Системно -</a:t>
            </a:r>
            <a:r>
              <a:rPr lang="ru-RU" sz="2000" b="1" dirty="0" err="1" smtClean="0"/>
              <a:t>деятельностный</a:t>
            </a:r>
            <a:r>
              <a:rPr lang="ru-RU" sz="2000" b="1" dirty="0" smtClean="0"/>
              <a:t> </a:t>
            </a:r>
            <a:r>
              <a:rPr lang="ru-RU" dirty="0" smtClean="0"/>
              <a:t>(А.Н.Леонтьев, </a:t>
            </a:r>
            <a:r>
              <a:rPr lang="ru-RU" dirty="0" err="1" smtClean="0"/>
              <a:t>Д.Б.Эльконин</a:t>
            </a:r>
            <a:r>
              <a:rPr lang="ru-RU" dirty="0" smtClean="0"/>
              <a:t>)</a:t>
            </a:r>
          </a:p>
          <a:p>
            <a:r>
              <a:rPr lang="ru-RU" dirty="0" smtClean="0"/>
              <a:t> • понимание закономерности детского развития - личностное, социальное, познавательное развитие воспитанников определяется характером организации их деятельности; </a:t>
            </a:r>
          </a:p>
          <a:p>
            <a:r>
              <a:rPr lang="ru-RU" dirty="0" smtClean="0"/>
              <a:t>• реализация Программы в формах, специфических для детей данной возрастной группы, прежде всего в форме игры, познавательной и исследовательской деятельности, в форме творческой активности, обеспечивающей художественно -эстетическое развитие ребенка, опора на ведущие виды деятельности (</a:t>
            </a:r>
            <a:r>
              <a:rPr lang="ru-RU" dirty="0" err="1" smtClean="0"/>
              <a:t>предметно-манипулятивную</a:t>
            </a:r>
            <a:r>
              <a:rPr lang="ru-RU" dirty="0" smtClean="0"/>
              <a:t> в раннем возрасте; игру в дошкольном периоде).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107996"/>
          </a:xfrm>
        </p:spPr>
        <p:txBody>
          <a:bodyPr/>
          <a:lstStyle/>
          <a:p>
            <a:r>
              <a:rPr lang="ru-RU" sz="2400" dirty="0"/>
              <a:t>ФЗ № </a:t>
            </a:r>
            <a:r>
              <a:rPr lang="ru-RU" sz="2400" b="1" dirty="0"/>
              <a:t>304 от 31 июля 2020 </a:t>
            </a:r>
            <a:r>
              <a:rPr lang="ru-RU" sz="2400" dirty="0"/>
              <a:t>«О внесении изменений в ФЗ «</a:t>
            </a:r>
            <a:r>
              <a:rPr lang="ru-RU" sz="2400" dirty="0" smtClean="0"/>
              <a:t>Об образовании</a:t>
            </a:r>
            <a:r>
              <a:rPr lang="ru-RU" sz="2400" dirty="0"/>
              <a:t>» </a:t>
            </a:r>
            <a:r>
              <a:rPr lang="ru-RU" sz="2400" b="1" dirty="0" smtClean="0"/>
              <a:t>в 273-ФЗ  (п.2.ст.2)</a:t>
            </a:r>
            <a:r>
              <a:rPr lang="ru-RU" sz="2400" dirty="0" smtClean="0"/>
              <a:t>по </a:t>
            </a:r>
            <a:r>
              <a:rPr lang="ru-RU" sz="2400" dirty="0"/>
              <a:t>вопросам воспитания обучающихся</a:t>
            </a:r>
            <a:r>
              <a:rPr lang="ru-RU" sz="2400" dirty="0" smtClean="0"/>
              <a:t>…»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/>
          </p:nvPr>
        </p:nvSpPr>
        <p:spPr>
          <a:xfrm>
            <a:off x="457200" y="1571612"/>
            <a:ext cx="8258204" cy="457203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В</a:t>
            </a:r>
            <a:r>
              <a:rPr lang="ru-RU" sz="2400" b="1" dirty="0" smtClean="0">
                <a:solidFill>
                  <a:srgbClr val="FF0000"/>
                </a:solidFill>
              </a:rPr>
              <a:t>оспитание</a:t>
            </a:r>
            <a:r>
              <a:rPr lang="ru-RU" sz="2400" b="1" dirty="0">
                <a:solidFill>
                  <a:srgbClr val="FF0000"/>
                </a:solidFill>
              </a:rPr>
              <a:t> </a:t>
            </a:r>
            <a:r>
              <a:rPr lang="ru-RU" sz="2400" b="1" dirty="0"/>
              <a:t>- деятельность, направленная на развитие личности, создание условий для самоопределения и </a:t>
            </a:r>
            <a:r>
              <a:rPr lang="ru-RU" sz="2400" b="1" u="sng" dirty="0"/>
              <a:t>социализации</a:t>
            </a:r>
            <a:r>
              <a:rPr lang="ru-RU" sz="2400" b="1" dirty="0"/>
              <a:t> обучающихся на основе </a:t>
            </a:r>
            <a:r>
              <a:rPr lang="ru-RU" sz="2400" b="1" dirty="0" err="1"/>
              <a:t>социокультурных</a:t>
            </a:r>
            <a:r>
              <a:rPr lang="ru-RU" sz="2400" b="1" dirty="0"/>
              <a:t>, духовно-нравственных ценностей и принятых в российском обществе правил и норм поведения в интересах человека, семьи, общества и государства</a:t>
            </a:r>
            <a:r>
              <a:rPr lang="ru-RU" sz="2400" b="1" dirty="0">
                <a:solidFill>
                  <a:srgbClr val="FF0000"/>
                </a:solidFill>
              </a:rPr>
              <a:t>, формирование у обучающихся чувства патриотизма, гражданственности, уважения к памяти защитников Отечества и подвигам Героев Отечества, закону и правопорядку, человеку труда и старшему поколению, взаимного уважения, бережного отношения к культурному наследию и традициям многонационального народа Российской Федерации, природе и окружающей среде</a:t>
            </a:r>
            <a:r>
              <a:rPr lang="ru-RU" sz="2400" b="1" dirty="0" smtClean="0">
                <a:solidFill>
                  <a:srgbClr val="FF0000"/>
                </a:solidFill>
              </a:rPr>
              <a:t>;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4308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800" b="1" dirty="0" smtClean="0"/>
              <a:t>1.3.Цель, задачи воспитания</a:t>
            </a:r>
            <a:endParaRPr lang="ru-RU" sz="2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/>
          </p:nvPr>
        </p:nvSpPr>
        <p:spPr>
          <a:xfrm>
            <a:off x="285720" y="1357298"/>
            <a:ext cx="8858280" cy="550070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2000" b="1" i="1" dirty="0">
              <a:solidFill>
                <a:srgbClr val="002060"/>
              </a:solidFill>
            </a:endParaRPr>
          </a:p>
          <a:p>
            <a:endParaRPr lang="ru-RU" sz="2000" b="1" i="1" dirty="0" smtClean="0">
              <a:solidFill>
                <a:srgbClr val="002060"/>
              </a:solidFill>
            </a:endParaRPr>
          </a:p>
          <a:p>
            <a:endParaRPr lang="ru-RU" sz="2000" b="1" i="1" dirty="0">
              <a:solidFill>
                <a:srgbClr val="002060"/>
              </a:solidFill>
            </a:endParaRPr>
          </a:p>
          <a:p>
            <a:endParaRPr lang="ru-RU" sz="2000" b="1" i="1" dirty="0" smtClean="0">
              <a:solidFill>
                <a:srgbClr val="002060"/>
              </a:solidFill>
            </a:endParaRPr>
          </a:p>
          <a:p>
            <a:endParaRPr lang="ru-RU" sz="2000" b="1" i="1" dirty="0">
              <a:solidFill>
                <a:srgbClr val="002060"/>
              </a:solidFill>
            </a:endParaRPr>
          </a:p>
          <a:p>
            <a:endParaRPr lang="ru-RU" sz="2000" b="1" i="1" dirty="0" smtClean="0">
              <a:solidFill>
                <a:srgbClr val="002060"/>
              </a:solidFill>
            </a:endParaRPr>
          </a:p>
          <a:p>
            <a:endParaRPr lang="ru-RU" sz="2000" b="1" i="1" dirty="0">
              <a:solidFill>
                <a:srgbClr val="002060"/>
              </a:solidFill>
            </a:endParaRPr>
          </a:p>
          <a:p>
            <a:endParaRPr lang="ru-RU" sz="2000" b="1" i="1" dirty="0" smtClean="0"/>
          </a:p>
          <a:p>
            <a:endParaRPr lang="ru-RU" sz="2000" b="1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28596" y="1500174"/>
            <a:ext cx="8215370" cy="3071834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b="1" dirty="0" smtClean="0"/>
              <a:t>Цель воспитания- введение дошкольника в мир культуры, сохранение и укрепление  психического и физического здоровья, индивидуальности, создание условий для разностороннего развития его способностей.</a:t>
            </a:r>
            <a:endParaRPr lang="ru-RU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643253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Задачи воспитания: </a:t>
            </a:r>
          </a:p>
          <a:p>
            <a:r>
              <a:rPr lang="ru-RU" sz="2000" b="1" dirty="0"/>
              <a:t>-становление у детей базиса личностной культуры, развитие в дошкольном детстве основ культурного отношения к природе, рукотворному миру, обществу, к общественной жизни;</a:t>
            </a:r>
          </a:p>
          <a:p>
            <a:r>
              <a:rPr lang="ru-RU" sz="2000" b="1" dirty="0"/>
              <a:t>-развитие способностей и творческого потенциала каждого ребенка как субъекта отношений с самим собой, другими детьми, взрослыми и миром;</a:t>
            </a:r>
          </a:p>
          <a:p>
            <a:r>
              <a:rPr lang="ru-RU" sz="2000" b="1" dirty="0"/>
              <a:t>-формирование общей культуры личности детей, в том числе ценностей здорового образа жизни, развитие их </a:t>
            </a:r>
            <a:r>
              <a:rPr lang="ru-RU" sz="2000" b="1" u="sng" dirty="0"/>
              <a:t>социальных</a:t>
            </a:r>
            <a:r>
              <a:rPr lang="ru-RU" sz="2000" b="1" dirty="0"/>
              <a:t>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</a:t>
            </a:r>
          </a:p>
          <a:p>
            <a:r>
              <a:rPr lang="ru-RU" sz="2000" b="1" dirty="0"/>
              <a:t>-формирование </a:t>
            </a:r>
            <a:r>
              <a:rPr lang="ru-RU" sz="2000" b="1" dirty="0" err="1"/>
              <a:t>социокультурной</a:t>
            </a:r>
            <a:r>
              <a:rPr lang="ru-RU" sz="2000" b="1" dirty="0"/>
              <a:t> среды, соответствующей возрастным, индивидуальным, психологическим и физиологическим особенностям детей;</a:t>
            </a:r>
          </a:p>
          <a:p>
            <a:r>
              <a:rPr lang="ru-RU" sz="2000" b="1" dirty="0"/>
              <a:t>-обеспечение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428604"/>
          <a:ext cx="8501122" cy="611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571504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Задачи </a:t>
                      </a:r>
                      <a:r>
                        <a:rPr lang="ru-RU" sz="2000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 – 3 года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Задачи 3-4 года</a:t>
                      </a:r>
                      <a:endParaRPr lang="ru-RU" sz="2000" dirty="0"/>
                    </a:p>
                  </a:txBody>
                  <a:tcPr/>
                </a:tc>
              </a:tr>
              <a:tr h="2250297"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Воспитывать доброжелательные взаимоотношения детей, развивать эмоциональную отзывчивость,  привлекать к конкретным действиям помощи, заботы, участия (пожалеть, помочь, ласково обратиться). </a:t>
                      </a:r>
                    </a:p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Воспитывать самостоятельность, уверенность, ориентацию на одобряемое взрослым поведение.</a:t>
                      </a:r>
                      <a:endParaRPr lang="ru-RU" b="1" i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Воспитывать положительные отношение между детьми, основанных на общих интересах к действиям с игрушками, предметами и взаимной симпатии. 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 эмоциональную отзывчивость, любовь к родителям, близким людям. 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-Вызывать эмоциональный отклик на дела и добрые поступки людей.  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интерес к фольклорным текстам, народным играм, игрушкам 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интерес к труду взрослых в детском саду и в семье.  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бережное отношение к предметам и игрушкам, как результатам труда взрослых. 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интерес к миру природы.</a:t>
                      </a:r>
                    </a:p>
                    <a:p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285728"/>
          <a:ext cx="9144000" cy="7652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5355"/>
                <a:gridCol w="4458645"/>
              </a:tblGrid>
              <a:tr h="428628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Задачи  4-5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Задачи 5-6</a:t>
                      </a:r>
                      <a:endParaRPr lang="ru-RU" b="1" dirty="0"/>
                    </a:p>
                  </a:txBody>
                  <a:tcPr/>
                </a:tc>
              </a:tr>
              <a:tr h="3572754">
                <a:tc>
                  <a:txBody>
                    <a:bodyPr/>
                    <a:lstStyle/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Воспитывать доброжелательное отношение к взрослым и детям, проявлять интерес к действиям и поступкам людей, желание помочь, порадовать окружающих.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культуру общения со взрослыми и сверстниками, желание выполнять общепринятые правила: здороваться, прощаться, благодарить за услугу и т.д.).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Воспитывать отрицательное отношение к жадности, грубости.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 интерес к родному городу и стране, к общественным праздниками событиям.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 интерес к культурным традициям русского народа, фольклору России; народным промыслам, предметам старинного быта, народному костюму.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любовь к родной природе и бережное отношение к живому.</a:t>
                      </a:r>
                    </a:p>
                    <a:p>
                      <a:r>
                        <a:rPr lang="ru-RU" sz="17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уважение и благодарность взрослым за их труд, заботу о детях.</a:t>
                      </a:r>
                    </a:p>
                    <a:p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культуру поведения и общения детей, привычку следовать общепринятым правилам и нормам поведения. </a:t>
                      </a:r>
                    </a:p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доброжелательное отношение к людям, уважение к старшим, дружеские взаимоотношения со сверстниками, заботливое отношения к малышам. </a:t>
                      </a:r>
                    </a:p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Воспитывать </a:t>
                      </a:r>
                      <a:r>
                        <a:rPr lang="ru-RU" b="1" i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гражданско</a:t>
                      </a:r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- патриотические чувства на основе сопричастности к событиям в жизни города, страны. </a:t>
                      </a:r>
                    </a:p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-Прививать любовь к самобытной культуре Липецкого края; </a:t>
                      </a:r>
                    </a:p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уважение и гордость к защитникам Отечества. </a:t>
                      </a:r>
                    </a:p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уважение и благодарность к людям, создающим своим трудом разнообразные материальные и культурные ценности, необходимые современному человеку для жизни. </a:t>
                      </a:r>
                    </a:p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бережное отношение к природе. </a:t>
                      </a:r>
                    </a:p>
                    <a:p>
                      <a:endParaRPr lang="ru-RU" b="1" dirty="0"/>
                    </a:p>
                  </a:txBody>
                  <a:tcPr>
                    <a:solidFill>
                      <a:srgbClr val="DDE3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30777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000" b="1" dirty="0" smtClean="0"/>
              <a:t>Задачи в подготовительной к школе группе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928670"/>
            <a:ext cx="8929718" cy="5632311"/>
          </a:xfrm>
          <a:prstGeom prst="rect">
            <a:avLst/>
          </a:prstGeom>
          <a:solidFill>
            <a:srgbClr val="DDE3EF"/>
          </a:solidFill>
        </p:spPr>
        <p:txBody>
          <a:bodyPr wrap="square">
            <a:spAutoFit/>
          </a:bodyPr>
          <a:lstStyle/>
          <a:p>
            <a:r>
              <a:rPr lang="ru-RU" b="1" dirty="0" smtClean="0"/>
              <a:t>Воспитывать гуманистическую направленность поведения: социальные чувства, эмоциональную отзывчивость, доброжелательность. </a:t>
            </a:r>
          </a:p>
          <a:p>
            <a:r>
              <a:rPr lang="ru-RU" b="1" dirty="0" smtClean="0"/>
              <a:t>-Воспитывать привычки культурного поведения и общения с людьми, основы этикета, правила поведения в общественных местах, соблюдение моральных и этических норм.</a:t>
            </a:r>
          </a:p>
          <a:p>
            <a:r>
              <a:rPr lang="ru-RU" b="1" dirty="0" smtClean="0"/>
              <a:t>-Воспитывать социальную активность, желание на правах старших участвовать в жизни детского сада: заботиться о малышах, участвовать в оформлении детского сада к праздникам и пр.</a:t>
            </a:r>
          </a:p>
          <a:p>
            <a:r>
              <a:rPr lang="ru-RU" b="1" dirty="0" smtClean="0"/>
              <a:t>-Воспитывать  чувство гордости за свою семью, умение выразить близким свою любовь, внимание, готовность помочь.</a:t>
            </a:r>
          </a:p>
          <a:p>
            <a:r>
              <a:rPr lang="ru-RU" b="1" dirty="0" smtClean="0"/>
              <a:t>-Воспитывать  уважение к культурному наследию и традициям народов России, воспитывать желание сохранять и приумножать наследие предков</a:t>
            </a:r>
          </a:p>
          <a:p>
            <a:r>
              <a:rPr lang="ru-RU" b="1" dirty="0" smtClean="0"/>
              <a:t>-Воспитывать  толерантность по отношению к людям разных национальностей. </a:t>
            </a:r>
          </a:p>
          <a:p>
            <a:r>
              <a:rPr lang="ru-RU" b="1" dirty="0" smtClean="0"/>
              <a:t>-Воспитывать  уважение,  гордость, сопереживание, симпатию к защитникам Родины, поддерживать интерес к русской военной истории.</a:t>
            </a:r>
          </a:p>
          <a:p>
            <a:r>
              <a:rPr lang="ru-RU" b="1" dirty="0" smtClean="0"/>
              <a:t>-Воспитывать интерес к  труду,  желание оказывать помощь взрослым, бережное отношение к результатам их труда. основа достойной и благополучной жизни страны, семьи и каждого человека, о разнообразии и взаимосвязи видов труда и профессий.</a:t>
            </a:r>
            <a:endParaRPr lang="ru-RU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/>
          </p:nvPr>
        </p:nvSpPr>
        <p:spPr>
          <a:xfrm>
            <a:off x="457200" y="1142984"/>
            <a:ext cx="8229240" cy="50006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4308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800" b="1" dirty="0" smtClean="0"/>
              <a:t>Планируемые результаты воспитания</a:t>
            </a:r>
            <a:endParaRPr lang="ru-RU" sz="2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1000110"/>
          <a:ext cx="8501123" cy="5589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1257308"/>
                <a:gridCol w="1700225"/>
                <a:gridCol w="1700225"/>
                <a:gridCol w="1700225"/>
              </a:tblGrid>
              <a:tr h="1100145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>
                            <a:shade val="30000"/>
                            <a:satMod val="115000"/>
                          </a:srgbClr>
                        </a:gs>
                        <a:gs pos="50000">
                          <a:srgbClr val="FFFF00">
                            <a:shade val="67500"/>
                            <a:satMod val="115000"/>
                          </a:srgbClr>
                        </a:gs>
                        <a:gs pos="100000">
                          <a:srgbClr val="FFFF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Отношение к природе</a:t>
                      </a:r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>
                            <a:shade val="30000"/>
                            <a:satMod val="115000"/>
                          </a:srgbClr>
                        </a:gs>
                        <a:gs pos="50000">
                          <a:srgbClr val="FFFF00">
                            <a:shade val="67500"/>
                            <a:satMod val="115000"/>
                          </a:srgbClr>
                        </a:gs>
                        <a:gs pos="100000">
                          <a:srgbClr val="FFFF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Отношение к «рукотворному миру»</a:t>
                      </a:r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>
                            <a:shade val="30000"/>
                            <a:satMod val="115000"/>
                          </a:srgbClr>
                        </a:gs>
                        <a:gs pos="50000">
                          <a:srgbClr val="FFFF00">
                            <a:shade val="67500"/>
                            <a:satMod val="115000"/>
                          </a:srgbClr>
                        </a:gs>
                        <a:gs pos="100000">
                          <a:srgbClr val="FFFF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Отношение к явлениям общественной жизни</a:t>
                      </a:r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>
                            <a:shade val="30000"/>
                            <a:satMod val="115000"/>
                          </a:srgbClr>
                        </a:gs>
                        <a:gs pos="50000">
                          <a:srgbClr val="FFFF00">
                            <a:shade val="67500"/>
                            <a:satMod val="115000"/>
                          </a:srgbClr>
                        </a:gs>
                        <a:gs pos="100000">
                          <a:srgbClr val="FFFF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Отношение к самому себе</a:t>
                      </a:r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>
                            <a:shade val="30000"/>
                            <a:satMod val="115000"/>
                          </a:srgbClr>
                        </a:gs>
                        <a:gs pos="50000">
                          <a:srgbClr val="FFFF00">
                            <a:shade val="67500"/>
                            <a:satMod val="115000"/>
                          </a:srgbClr>
                        </a:gs>
                        <a:gs pos="100000">
                          <a:srgbClr val="FFFF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1100145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Познавательные ценности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00145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Ценности преобразования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0145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Ценности переживания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0145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Что формируется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/>
          </p:nvPr>
        </p:nvSpPr>
        <p:spPr>
          <a:xfrm>
            <a:off x="457200" y="1142984"/>
            <a:ext cx="8229240" cy="50006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4308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800" b="1" dirty="0" smtClean="0"/>
              <a:t>2. Планируемые результаты воспитания</a:t>
            </a:r>
            <a:endParaRPr lang="ru-RU" sz="2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1000110"/>
          <a:ext cx="8501123" cy="5515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1357322"/>
                <a:gridCol w="1600211"/>
                <a:gridCol w="1700225"/>
                <a:gridCol w="1700225"/>
              </a:tblGrid>
              <a:tr h="1100145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>
                            <a:shade val="30000"/>
                            <a:satMod val="115000"/>
                          </a:srgbClr>
                        </a:gs>
                        <a:gs pos="50000">
                          <a:srgbClr val="FFFF00">
                            <a:shade val="67500"/>
                            <a:satMod val="115000"/>
                          </a:srgbClr>
                        </a:gs>
                        <a:gs pos="100000">
                          <a:srgbClr val="FFFF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Отношение к деятельности</a:t>
                      </a:r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>
                            <a:shade val="30000"/>
                            <a:satMod val="115000"/>
                          </a:srgbClr>
                        </a:gs>
                        <a:gs pos="50000">
                          <a:srgbClr val="FFFF00">
                            <a:shade val="67500"/>
                            <a:satMod val="115000"/>
                          </a:srgbClr>
                        </a:gs>
                        <a:gs pos="100000">
                          <a:srgbClr val="FFFF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Отношение к</a:t>
                      </a:r>
                    </a:p>
                    <a:p>
                      <a:r>
                        <a:rPr lang="ru-RU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«Здоровому</a:t>
                      </a:r>
                      <a:r>
                        <a:rPr lang="ru-RU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образу жизни"</a:t>
                      </a:r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>
                            <a:shade val="30000"/>
                            <a:satMod val="115000"/>
                          </a:srgbClr>
                        </a:gs>
                        <a:gs pos="50000">
                          <a:srgbClr val="FFFF00">
                            <a:shade val="67500"/>
                            <a:satMod val="115000"/>
                          </a:srgbClr>
                        </a:gs>
                        <a:gs pos="100000">
                          <a:srgbClr val="FFFF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Отношение к</a:t>
                      </a:r>
                    </a:p>
                    <a:p>
                      <a:r>
                        <a:rPr lang="ru-RU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другим детям</a:t>
                      </a:r>
                    </a:p>
                    <a:p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>
                            <a:shade val="30000"/>
                            <a:satMod val="115000"/>
                          </a:srgbClr>
                        </a:gs>
                        <a:gs pos="50000">
                          <a:srgbClr val="FFFF00">
                            <a:shade val="67500"/>
                            <a:satMod val="115000"/>
                          </a:srgbClr>
                        </a:gs>
                        <a:gs pos="100000">
                          <a:srgbClr val="FFFF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Отношение к взрослым</a:t>
                      </a:r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>
                            <a:shade val="30000"/>
                            <a:satMod val="115000"/>
                          </a:srgbClr>
                        </a:gs>
                        <a:gs pos="50000">
                          <a:srgbClr val="FFFF00">
                            <a:shade val="67500"/>
                            <a:satMod val="115000"/>
                          </a:srgbClr>
                        </a:gs>
                        <a:gs pos="100000">
                          <a:srgbClr val="FFFF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751536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Познавательные ценности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00145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Ценности преобразования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0145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Ценности переживания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0145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Что формируется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240" cy="36933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b="1" dirty="0" smtClean="0"/>
              <a:t>Планируемые результаты: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214422"/>
            <a:ext cx="8229240" cy="436737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928670"/>
          <a:ext cx="8215370" cy="5819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6000792"/>
              </a:tblGrid>
              <a:tr h="3571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Отношение к природе</a:t>
                      </a:r>
                      <a:endParaRPr lang="ru-RU" sz="2000" dirty="0"/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Познавательные ценности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Ребенок начинает себя чувствовать первооткрывателем, испытывает радость экспериментирования с объектами неживой природы, открывает новое</a:t>
                      </a:r>
                      <a:r>
                        <a:rPr lang="ru-RU" b="1" baseline="0" dirty="0" smtClean="0"/>
                        <a:t> в знакомом, и знакомое в новом, вычленяет простейшие закономерности, осознает их непреложный характер</a:t>
                      </a:r>
                      <a:endParaRPr lang="ru-RU" b="1" dirty="0"/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Ценности преобразования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Возникает стремление бережно относиться к природной среде, сохранять и умножать, по мере своих сил, богатство природы.</a:t>
                      </a:r>
                      <a:endParaRPr lang="ru-RU" b="1" dirty="0"/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Ценности переживания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Ребенка манит таинственность, загадочность явлений природы, он проникается ее красотою, близостью ко всему живому, чувствует свою общность с предметами и явлениями окружающего мира  и одушевляет их.</a:t>
                      </a:r>
                      <a:endParaRPr lang="ru-RU" b="1" dirty="0"/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Что формируется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sz="2400" b="1" dirty="0" smtClean="0"/>
                        <a:t>начала экологического сознания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240" cy="36933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b="1" dirty="0" smtClean="0"/>
              <a:t>Планируемые результаты: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214422"/>
            <a:ext cx="8229240" cy="436737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928670"/>
          <a:ext cx="8215370" cy="447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6000792"/>
              </a:tblGrid>
              <a:tr h="3571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Отношение к </a:t>
                      </a:r>
                      <a:r>
                        <a:rPr lang="ru-RU" sz="2000" b="1" baseline="0" dirty="0" smtClean="0"/>
                        <a:t> рукотворному миру</a:t>
                      </a:r>
                      <a:endParaRPr lang="ru-RU" sz="2000" dirty="0"/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Познавательные ценности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Ребенок </a:t>
                      </a:r>
                      <a:r>
                        <a:rPr lang="ru-RU" b="1" dirty="0" err="1" smtClean="0"/>
                        <a:t>самомотивирован</a:t>
                      </a:r>
                      <a:r>
                        <a:rPr lang="ru-RU" b="1" baseline="0" dirty="0" smtClean="0"/>
                        <a:t> на познание, проявляет интерес к </a:t>
                      </a:r>
                      <a:r>
                        <a:rPr lang="ru-RU" b="1" dirty="0" smtClean="0"/>
                        <a:t>открытию нового</a:t>
                      </a:r>
                      <a:r>
                        <a:rPr lang="ru-RU" b="1" baseline="0" dirty="0" smtClean="0"/>
                        <a:t> в знакомом, и знакомое в новом, вычленяет части, детали , устанавливает простейшие связи, </a:t>
                      </a:r>
                      <a:endParaRPr lang="ru-RU" b="1" dirty="0"/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Ценности преобразования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стремление бережно относиться к предметам и объектам, созданных</a:t>
                      </a:r>
                      <a:r>
                        <a:rPr lang="ru-RU" b="1" baseline="0" dirty="0" smtClean="0"/>
                        <a:t> трудом человека; желание самостоятельно их создавать, преобразовывать</a:t>
                      </a:r>
                      <a:endParaRPr lang="ru-RU" b="1" dirty="0"/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Ценности переживания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Ребенка манит таинственность, загадочность</a:t>
                      </a:r>
                      <a:r>
                        <a:rPr lang="ru-RU" b="1" baseline="0" dirty="0" smtClean="0"/>
                        <a:t> предметов рукотворного мира</a:t>
                      </a:r>
                      <a:r>
                        <a:rPr lang="ru-RU" b="1" dirty="0" smtClean="0"/>
                        <a:t>, он проникается их красотою, </a:t>
                      </a:r>
                      <a:r>
                        <a:rPr lang="ru-RU" b="1" baseline="0" dirty="0" smtClean="0"/>
                        <a:t>гордиться достижениями</a:t>
                      </a:r>
                      <a:endParaRPr lang="ru-RU" b="1" dirty="0"/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Что формируется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sz="2400" b="1" dirty="0" smtClean="0"/>
                        <a:t>начала сознания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861774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800" b="1" dirty="0" smtClean="0"/>
              <a:t>II. СОДЕРЖАТЕЛЬНЫЙ РАЗДЕЛ.</a:t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28596" y="1357298"/>
            <a:ext cx="8229240" cy="464347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ru-RU" sz="2000" dirty="0" smtClean="0"/>
          </a:p>
          <a:p>
            <a:r>
              <a:rPr lang="ru-RU" sz="2000" b="1" dirty="0" smtClean="0">
                <a:cs typeface="Aharoni" pitchFamily="2" charset="-79"/>
              </a:rPr>
              <a:t>2.1. ОПИСАНИЕ ВОСПИТАТЕЛЬНОЙ ДЕЯТЕЛЬНОСТИ В ИНТЕГРАЦИИ С СОДЕРЖАНИЕМ ОБРАЗОВАТЕЛЬНЫХ ОБЛАСТЕЙ.</a:t>
            </a:r>
          </a:p>
          <a:p>
            <a:endParaRPr lang="ru-RU" sz="2000" b="1" dirty="0" smtClean="0">
              <a:cs typeface="Aharoni" pitchFamily="2" charset="-79"/>
            </a:endParaRPr>
          </a:p>
          <a:p>
            <a:r>
              <a:rPr lang="ru-RU" sz="2000" b="1" dirty="0" smtClean="0">
                <a:cs typeface="Aharoni" pitchFamily="2" charset="-79"/>
              </a:rPr>
              <a:t>2.2. ОПИСАНИЕ ВАРИАТИВНЫХ ФОРМ, МЕТОДОВ И СРЕДСТВ РЕАЛИЗАЦИИ РАБОЧЕЙ ПРОГРАММЫ ВОСПИТАНИЯ С УЧЕТОМ ВОЗРАСТНЫХ ОСОБЕННОСТЕЙ ВОСПИТАННИКОВ.</a:t>
            </a:r>
          </a:p>
          <a:p>
            <a:endParaRPr lang="ru-RU" sz="2000" b="1" dirty="0" smtClean="0">
              <a:cs typeface="Aharoni" pitchFamily="2" charset="-79"/>
            </a:endParaRPr>
          </a:p>
          <a:p>
            <a:r>
              <a:rPr lang="ru-RU" sz="2000" b="1" dirty="0" smtClean="0">
                <a:cs typeface="Aharoni" pitchFamily="2" charset="-79"/>
              </a:rPr>
              <a:t>2.3. ОСОБЕННОСТИ ВЗАИМОДЕЙСТВИЯ ПЕДАГОГИЧЕСКОГО КОЛЛЕКТИВА С СЕМЬЯМИ ВОСПИТАННИКОВ.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86177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b="1" dirty="0" smtClean="0"/>
              <a:t>Статья 121. Общие требования к организации воспитания обучающихся</a:t>
            </a:r>
            <a:endParaRPr lang="ru-RU" sz="2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/>
          </p:nvPr>
        </p:nvSpPr>
        <p:spPr>
          <a:xfrm>
            <a:off x="571472" y="1428736"/>
            <a:ext cx="8229240" cy="485778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/>
              <a:t> </a:t>
            </a:r>
            <a:endParaRPr lang="ru-RU" sz="2400" b="1" dirty="0"/>
          </a:p>
          <a:p>
            <a:r>
              <a:rPr lang="ru-RU" sz="2400" b="1" dirty="0"/>
              <a:t>1. Воспитание обучающихся при освоении ими основных образовательных программ в организациях, осуществляющих образовательную деятельность, осуществляется на основе включаемых в образовательную </a:t>
            </a:r>
            <a:r>
              <a:rPr lang="ru-RU" sz="2400" b="1" dirty="0">
                <a:solidFill>
                  <a:srgbClr val="FF0000"/>
                </a:solidFill>
              </a:rPr>
              <a:t>программу рабочей программы воспитания и календарного плана воспитательной работы, разрабатываемых и утверждаемых такими организациями самостоятельно</a:t>
            </a:r>
            <a:r>
              <a:rPr lang="ru-RU" sz="2400" b="1" dirty="0"/>
              <a:t>, если иное не установлено настоящим Федеральным законом.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>
                <a:cs typeface="Aharoni" pitchFamily="2" charset="-79"/>
              </a:rPr>
              <a:t>2.1. ОПИСАНИЕ ВОСПИТАТЕЛЬНОЙ ДЕЯТЕЛЬНОСТИ В ИНТЕГРАЦИИ С СОДЕРЖАНИЕМ ОБРАЗОВАТЕЛЬНЫХ</a:t>
            </a:r>
            <a:br>
              <a:rPr lang="ru-RU" b="1" dirty="0" smtClean="0">
                <a:cs typeface="Aharoni" pitchFamily="2" charset="-79"/>
              </a:rPr>
            </a:br>
            <a:r>
              <a:rPr lang="ru-RU" b="1" dirty="0" smtClean="0">
                <a:cs typeface="Aharoni" pitchFamily="2" charset="-79"/>
              </a:rPr>
              <a:t>ОБЛАСТЕЙ.</a:t>
            </a:r>
            <a:br>
              <a:rPr lang="ru-RU" b="1" dirty="0" smtClean="0">
                <a:cs typeface="Aharoni" pitchFamily="2" charset="-79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285720" y="1357298"/>
            <a:ext cx="8229240" cy="5262979"/>
          </a:xfrm>
        </p:spPr>
        <p:txBody>
          <a:bodyPr/>
          <a:lstStyle/>
          <a:p>
            <a:r>
              <a:rPr lang="ru-RU" dirty="0"/>
              <a:t>Содержание рабочей программы воспитания МБДОУ Детский сад №___ «_____» обеспечивает развитие личности, мотивации и способностей детей в различных видах деятельности: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игровая;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коммуникативная;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познавательно-исследовательская;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восприятие художественной литературы и фольклора;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самообслуживание и элементарный бытовой труд;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конструирование из разного материала;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изобразительная;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музыкальная;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двигательная.</a:t>
            </a:r>
          </a:p>
          <a:p>
            <a:r>
              <a:rPr lang="ru-RU" dirty="0"/>
              <a:t>и охватывает следующие образовательные области: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социально-коммуникативное развитие;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познавательное развитие;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речевое развитие;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художественно-эстетическое развитие;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физическое развитие.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83099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>
                <a:cs typeface="Aharoni" pitchFamily="2" charset="-79"/>
              </a:rPr>
              <a:t>2.1. ОПИСАНИЕ ВОСПИТАТЕЛЬНОЙ ДЕЯТЕЛЬНОСТИ В ИНТЕГРАЦИИ С СОДЕРЖАНИЕМ ОБРАЗОВАТЕЛЬНЫХ</a:t>
            </a:r>
            <a:br>
              <a:rPr lang="ru-RU" b="1" dirty="0" smtClean="0">
                <a:cs typeface="Aharoni" pitchFamily="2" charset="-79"/>
              </a:rPr>
            </a:br>
            <a:r>
              <a:rPr lang="ru-RU" b="1" dirty="0" smtClean="0">
                <a:cs typeface="Aharoni" pitchFamily="2" charset="-79"/>
              </a:rPr>
              <a:t>ОБЛАСТЕЙ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28596" y="1287244"/>
            <a:ext cx="8401080" cy="5570756"/>
          </a:xfrm>
        </p:spPr>
        <p:txBody>
          <a:bodyPr/>
          <a:lstStyle/>
          <a:p>
            <a:r>
              <a:rPr lang="ru-RU" dirty="0"/>
              <a:t>Реализация цели и задач данной Программы осуществляется в рамках нескольких направлений воспитательной работы ДОУ, формирование которых в совокупности обеспечит полноценное и гармоничное развитие личности детей от 2 до </a:t>
            </a:r>
            <a:r>
              <a:rPr lang="ru-RU" dirty="0" smtClean="0"/>
              <a:t>7 </a:t>
            </a:r>
            <a:r>
              <a:rPr lang="ru-RU" dirty="0"/>
              <a:t>лет: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/>
              <a:t>Формирование личности ребенка, нравственное воспитание, развитие общения.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/>
              <a:t>Формирование уважительного отношения к истории своей страны и любви к </a:t>
            </a:r>
            <a:r>
              <a:rPr lang="ru-RU" sz="2000" b="1" dirty="0" smtClean="0"/>
              <a:t>Родине и своему краю.</a:t>
            </a:r>
            <a:endParaRPr lang="ru-RU" sz="2000" b="1" dirty="0"/>
          </a:p>
          <a:p>
            <a:pPr>
              <a:buFont typeface="Wingdings" pitchFamily="2" charset="2"/>
              <a:buChar char="Ø"/>
            </a:pPr>
            <a:r>
              <a:rPr lang="ru-RU" sz="2000" b="1" dirty="0"/>
              <a:t>Формирование уважительного отношения и чувства принадлежности к своей семье и обществу.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/>
              <a:t>Формирование позитивных установок к труду и творчеству.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/>
              <a:t>Формирование основ экологического сознания.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/>
              <a:t>Формирование основ безопасности</a:t>
            </a:r>
            <a:r>
              <a:rPr lang="ru-RU" sz="2000" b="1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/>
              <a:t>Формирование основ здорового образа жизни</a:t>
            </a:r>
          </a:p>
          <a:p>
            <a:r>
              <a:rPr lang="ru-RU" dirty="0" smtClean="0"/>
              <a:t>В </a:t>
            </a:r>
            <a:r>
              <a:rPr lang="ru-RU" dirty="0"/>
              <a:t>каждом из перечисленных направлений воспитания существуют свои подразделы, которые тесно взаимосвязаны между собой и обеспечивают интеграцию воспитательной деятельности во все образовательные области и во все виды детской деятельности в образовательном процессе, согласно ООП МБДОУ Детский сад №___ «_____».</a:t>
            </a:r>
            <a:endParaRPr lang="ru-RU" b="1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1"/>
            <a:ext cx="8258204" cy="101118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Далее раскрываем каждое направление</a:t>
            </a:r>
            <a:br>
              <a:rPr lang="ru-RU" dirty="0" smtClean="0"/>
            </a:br>
            <a:r>
              <a:rPr lang="ru-RU" b="1" dirty="0"/>
              <a:t> Воспитание детей в сфере личностного развития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через реализацию рабочей программы воспитания и в соответствии с требованиями ФГОС ДО и ООП МБДОУ Детский сад </a:t>
            </a:r>
            <a:r>
              <a:rPr lang="ru-RU" dirty="0"/>
              <a:t>№___ «_____»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" y="1357299"/>
          <a:ext cx="9143997" cy="5747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478"/>
                <a:gridCol w="785818"/>
                <a:gridCol w="1857388"/>
                <a:gridCol w="1928826"/>
                <a:gridCol w="2857487"/>
              </a:tblGrid>
              <a:tr h="882075"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Подраздел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Интеграция в образовательные области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Интеграция в детскую деятельность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Возрастная специфика</a:t>
                      </a:r>
                      <a:r>
                        <a:rPr lang="ru-RU" sz="18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2-3 года.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483296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Формирование личности ребенка, нравственное воспитание, развитие общения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Нравственное </a:t>
                      </a:r>
                      <a:r>
                        <a:rPr lang="ru-RU" b="1" baseline="0" dirty="0" smtClean="0"/>
                        <a:t> воспитание</a:t>
                      </a:r>
                      <a:endParaRPr lang="ru-RU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Социально-коммуникативное развитие, познавательное развитие, речевое развитие, физическое</a:t>
                      </a:r>
                    </a:p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Игровая, коммуникативная, восприятие художественной литературы и фольклора, </a:t>
                      </a:r>
                      <a:r>
                        <a:rPr lang="ru-RU" b="1" i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двигательнаясамообслуживание</a:t>
                      </a:r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элементы бытового труда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способствовать усвоению детьми общепринятых морально-нравственных норм и ценностей;</a:t>
                      </a:r>
                    </a:p>
                    <a:p>
                      <a:r>
                        <a:rPr lang="ru-RU" sz="16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воспитывать отрицательное отношение к грубости, жадности;</a:t>
                      </a:r>
                    </a:p>
                    <a:p>
                      <a:r>
                        <a:rPr lang="ru-RU" sz="16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развивать умение играть не ссорясь, помогать друг другу и вместе радоваться успехам, красивым игрушкам и т. п.;</a:t>
                      </a:r>
                    </a:p>
                    <a:p>
                      <a:r>
                        <a:rPr lang="ru-RU" sz="16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формировать элементарные представления о том, что хорошо и что плохо.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276999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/>
              <a:t>Возрастная специфика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928670"/>
            <a:ext cx="8229240" cy="519709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714356"/>
          <a:ext cx="9144000" cy="5930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1571636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3-4 года.</a:t>
                      </a:r>
                      <a:endParaRPr lang="ru-RU" sz="1600" b="0" i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обеспечивать условия для нравственного воспитания детей;</a:t>
                      </a:r>
                    </a:p>
                    <a:p>
                      <a:r>
                        <a:rPr lang="ru-RU" sz="16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способствовать усвоению морально-нравственных норм и ценностей, принятых в обществе;</a:t>
                      </a:r>
                    </a:p>
                    <a:p>
                      <a:r>
                        <a:rPr lang="ru-RU" sz="16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продолжать формировать элементарные представления о том, что хорошо и что плохо;</a:t>
                      </a:r>
                    </a:p>
                    <a:p>
                      <a:r>
                        <a:rPr lang="ru-RU" sz="16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формировать опыт правильной оценки хороших и плохих поступков.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</a:tr>
              <a:tr h="1773580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4-5 лет.</a:t>
                      </a:r>
                      <a:endParaRPr lang="ru-RU" sz="1600" b="0" i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обеспечивать условия для нравственного воспитания детей;</a:t>
                      </a:r>
                    </a:p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способствовать усвоению морально-нравственных норм и ценностей, принятых в обществе;</a:t>
                      </a:r>
                    </a:p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воспитывать скромность, отзывчивость, желание быть справедливым, сильным и смелым;</a:t>
                      </a:r>
                    </a:p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учить испытывать чувство стыда за неблаговидный поступок;</a:t>
                      </a:r>
                    </a:p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учить извиняться перед сверстником за причиненную обиду.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</a:tr>
              <a:tr h="1148062"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5-6 лет.</a:t>
                      </a:r>
                      <a:endParaRPr lang="ru-RU" b="0" i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обеспечивать условия для нравственного воспитания детей;</a:t>
                      </a:r>
                    </a:p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способствовать усвоению морально-нравственных норм и ценностей, принятых в обществе;</a:t>
                      </a:r>
                    </a:p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-учить заботиться о младших, помогать им, защищать тех, кто слабее;</a:t>
                      </a:r>
                    </a:p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-воспитывать скромность, умение проявлять заботу об окружающих, с благодарностью относиться к помощи и знакам внимания;</a:t>
                      </a:r>
                    </a:p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-поощрять стремление радовать старших хорошими поступками.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214422"/>
            <a:ext cx="8229240" cy="491133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1" y="357166"/>
          <a:ext cx="8715439" cy="6434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4311"/>
                <a:gridCol w="819400"/>
                <a:gridCol w="1831132"/>
                <a:gridCol w="2757508"/>
                <a:gridCol w="1743088"/>
              </a:tblGrid>
              <a:tr h="1417836"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Подраздел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Интеграция в образовательные области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Интеграция в детскую деятельность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Возрастная специфика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2-3 года</a:t>
                      </a:r>
                      <a:r>
                        <a:rPr lang="ru-RU" sz="18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  <a:tr h="5016958"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личности ребенка, нравственное воспитание, развитие общения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социального и</a:t>
                      </a:r>
                    </a:p>
                    <a:p>
                      <a:pPr algn="r"/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эмоционального интеллекта.</a:t>
                      </a:r>
                      <a:endParaRPr lang="ru-RU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социально-коммуникативное развитие, познавательное развитие, речевое развитие,</a:t>
                      </a:r>
                    </a:p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художественно-эстетическое развитие, физическое развитие.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Игровая, коммуникативная, познавательно-исследовательская, восприятие художественной литературы и фольклора, самообслуживание и элементарный бытовой труд, конструирование из различного материала, изобразительная, музыкальная, двигательная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воспитывать эмоциональную отзывчивость;</a:t>
                      </a:r>
                    </a:p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обращать внимание детей на ребенка, проявившего заботу о товарище;</a:t>
                      </a:r>
                    </a:p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поощрять умение пожалеть, посочувствовать.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214282" y="214290"/>
            <a:ext cx="8715436" cy="6924973"/>
          </a:xfrm>
        </p:spPr>
        <p:txBody>
          <a:bodyPr/>
          <a:lstStyle/>
          <a:p>
            <a:pPr algn="ctr"/>
            <a:r>
              <a:rPr lang="ru-RU" b="1" dirty="0" smtClean="0"/>
              <a:t>     Возрастная специфика   3-4</a:t>
            </a:r>
            <a:r>
              <a:rPr lang="ru-RU" b="1" dirty="0"/>
              <a:t> года.</a:t>
            </a:r>
            <a:endParaRPr lang="ru-RU" dirty="0" smtClean="0"/>
          </a:p>
          <a:p>
            <a:r>
              <a:rPr lang="ru-RU" b="1" dirty="0"/>
              <a:t>- </a:t>
            </a:r>
            <a:r>
              <a:rPr lang="ru-RU" dirty="0"/>
              <a:t>продолжать воспитывать эмоциональную отзывчивость, поощрять попытки пожалеть сверстника, обнять его, помочь;</a:t>
            </a:r>
            <a:endParaRPr lang="ru-RU" dirty="0" smtClean="0"/>
          </a:p>
          <a:p>
            <a:r>
              <a:rPr lang="ru-RU" dirty="0"/>
              <a:t>-создавать игровые ситуации, способствующие формированию внимательного, заботливого</a:t>
            </a:r>
            <a:endParaRPr lang="ru-RU" dirty="0" smtClean="0"/>
          </a:p>
          <a:p>
            <a:r>
              <a:rPr lang="ru-RU" dirty="0"/>
              <a:t>отношения к окружающим.</a:t>
            </a:r>
            <a:endParaRPr lang="ru-RU" dirty="0" smtClean="0"/>
          </a:p>
          <a:p>
            <a:pPr algn="ctr"/>
            <a:r>
              <a:rPr lang="ru-RU" b="1" dirty="0"/>
              <a:t>4-5 лет.</a:t>
            </a:r>
            <a:endParaRPr lang="ru-RU" dirty="0" smtClean="0"/>
          </a:p>
          <a:p>
            <a:r>
              <a:rPr lang="ru-RU" b="1" dirty="0"/>
              <a:t>- </a:t>
            </a:r>
            <a:r>
              <a:rPr lang="ru-RU" dirty="0"/>
              <a:t>способствовать формированию личностного отношения ребенка к соблюдению (и нарушению) моральных норм: взаимопомощи, сочувствия обиженному и несогласия с действиями обидчика; одобрения действий того, кто поступил справедливо, уступил по просьбе сверстника, поделился игрушками и пр.</a:t>
            </a:r>
            <a:endParaRPr lang="ru-RU" dirty="0" smtClean="0"/>
          </a:p>
          <a:p>
            <a:pPr algn="ctr"/>
            <a:r>
              <a:rPr lang="ru-RU" b="1" dirty="0"/>
              <a:t>5-6 лет.</a:t>
            </a:r>
            <a:endParaRPr lang="ru-RU" dirty="0" smtClean="0"/>
          </a:p>
          <a:p>
            <a:r>
              <a:rPr lang="ru-RU" b="1" dirty="0"/>
              <a:t>- </a:t>
            </a:r>
            <a:r>
              <a:rPr lang="ru-RU" dirty="0"/>
              <a:t>создавать условия для развития социального и эмоционального интеллекта детей;</a:t>
            </a:r>
            <a:endParaRPr lang="ru-RU" dirty="0" smtClean="0"/>
          </a:p>
          <a:p>
            <a:r>
              <a:rPr lang="ru-RU" dirty="0"/>
              <a:t>формировать такие качества, как сочувствие, отзывчивость;</a:t>
            </a:r>
            <a:endParaRPr lang="ru-RU" dirty="0" smtClean="0"/>
          </a:p>
          <a:p>
            <a:r>
              <a:rPr lang="ru-RU" dirty="0"/>
              <a:t>формировать умение справедливо оценивать свои поступки и поступки сверстников;</a:t>
            </a:r>
            <a:endParaRPr lang="ru-RU" dirty="0" smtClean="0"/>
          </a:p>
          <a:p>
            <a:r>
              <a:rPr lang="ru-RU" dirty="0"/>
              <a:t>развивать стремление детей выражать свое отношение к окружающему, самостоятельно находить для этого различные речевые средства;</a:t>
            </a:r>
            <a:endParaRPr lang="ru-RU" dirty="0" smtClean="0"/>
          </a:p>
          <a:p>
            <a:r>
              <a:rPr lang="ru-RU" dirty="0"/>
              <a:t>побуждать к использованию в речи фольклора (пословицы, поговорки, </a:t>
            </a:r>
            <a:r>
              <a:rPr lang="ru-RU" dirty="0" err="1"/>
              <a:t>потешки</a:t>
            </a:r>
            <a:r>
              <a:rPr lang="ru-RU" dirty="0"/>
              <a:t> и др.);</a:t>
            </a:r>
            <a:endParaRPr lang="ru-RU" dirty="0" smtClean="0"/>
          </a:p>
          <a:p>
            <a:r>
              <a:rPr lang="ru-RU" dirty="0"/>
              <a:t>показать значение родного языка в формировании основ нравственности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214422"/>
            <a:ext cx="8229240" cy="491133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1" y="357166"/>
          <a:ext cx="8715439" cy="6434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4311"/>
                <a:gridCol w="819400"/>
                <a:gridCol w="1831132"/>
                <a:gridCol w="2757508"/>
                <a:gridCol w="1743088"/>
              </a:tblGrid>
              <a:tr h="1417836"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Подраздел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Интеграция в образовательные области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Интеграция в детскую деятельность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Возрастная специфика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2-3 года</a:t>
                      </a:r>
                      <a:r>
                        <a:rPr lang="ru-RU" sz="18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  <a:tr h="5016958"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личности ребенка, нравственное воспитание, развитие общения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  общения</a:t>
                      </a:r>
                      <a:r>
                        <a:rPr lang="ru-RU" b="0" i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endParaRPr lang="ru-RU" b="0" i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социально-коммуникативное развитие, познавательное развитие, речевое развитие,</a:t>
                      </a:r>
                    </a:p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художественно-эстетическое развитие, физическое развитие.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Игровая, коммуникативная, познавательно-исследовательская, восприятие художественной литературы и фольклора, самообслуживание и элементарный бытовой труд, конструирование из различного материала, изобразительная, музыкальная, двигательная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формировать у детей опыт поведения в среде сверстников;</a:t>
                      </a:r>
                    </a:p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воспитывать чувство симпатии к ним;</a:t>
                      </a:r>
                    </a:p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способствовать накоплению опыта доброжелательных взаимоотношений.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/>
              <a:t>ОПИСАНИЕ ВАРИАТИВНЫХ ФОРМ, МЕТОДОВ И СРЕДСТВ РЕАЛИЗАЦИИ РАБОЧЕЙ ПРОГРАММЫ ВОСПИТАНИЯ С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УЧЕТОМ ВОЗРАСТНЫХ ОСОБЕННОСТЕЙ ВОСПИТАННИКОВ.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397000"/>
          <a:ext cx="8715436" cy="5176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396"/>
                <a:gridCol w="5715040"/>
              </a:tblGrid>
              <a:tr h="667887"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Методы </a:t>
                      </a:r>
                      <a:r>
                        <a:rPr lang="ru-RU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воспитания –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это способы педагогического воздействия на сознание воспитуемых, направленные на достижение цели воспитания.</a:t>
                      </a:r>
                      <a:endParaRPr lang="ru-RU" b="1" dirty="0"/>
                    </a:p>
                  </a:txBody>
                  <a:tcPr/>
                </a:tc>
              </a:tr>
              <a:tr h="667887">
                <a:tc>
                  <a:txBody>
                    <a:bodyPr/>
                    <a:lstStyle/>
                    <a:p>
                      <a:r>
                        <a:rPr lang="ru-RU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 приучения </a:t>
                      </a:r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ребенка к положительным формам общественного поведения, воспитания нравственных привычек. 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 то есть детей систематически в самых разных ситуациях побуждают поступать в соответствии с нормами и правилами, принятыми в обществе. Например, здороваться и прощаться, благодарить за услугу, вежливо отвечать на вопросы, бережно относиться к вещам и т. п.( прием упражнения)</a:t>
                      </a:r>
                      <a:endParaRPr lang="ru-RU" dirty="0"/>
                    </a:p>
                  </a:txBody>
                  <a:tcPr/>
                </a:tc>
              </a:tr>
              <a:tr h="667887"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примера взрослого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формируется такое важное качество, как самостоятельность. В условиях жизни ребенка в ДОУ самостоятельность приобретает ярко выраженный нравственный, общественный аспект</a:t>
                      </a:r>
                      <a:endParaRPr lang="ru-RU" dirty="0"/>
                    </a:p>
                  </a:txBody>
                  <a:tcPr/>
                </a:tc>
              </a:tr>
              <a:tr h="667887">
                <a:tc>
                  <a:txBody>
                    <a:bodyPr/>
                    <a:lstStyle/>
                    <a:p>
                      <a:r>
                        <a:rPr lang="ru-RU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 показ действия</a:t>
                      </a:r>
                    </a:p>
                    <a:p>
                      <a:r>
                        <a:rPr lang="ru-RU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7887">
                <a:tc>
                  <a:txBody>
                    <a:bodyPr/>
                    <a:lstStyle/>
                    <a:p>
                      <a:r>
                        <a:rPr lang="ru-RU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 организации деятельности</a:t>
                      </a:r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первую очередь это совместный, коллективный труд детей,</a:t>
                      </a:r>
                      <a:r>
                        <a:rPr lang="ru-RU" b="0" i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деятельность в парах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384995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smtClean="0"/>
              <a:t>Следующие методы направлены на формирование у дошкольников нравственных представлений, суждений, оценок: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28596" y="2071678"/>
            <a:ext cx="8229240" cy="4647426"/>
          </a:xfrm>
        </p:spPr>
        <p:txBody>
          <a:bodyPr/>
          <a:lstStyle/>
          <a:p>
            <a:pPr lvl="1">
              <a:buFont typeface="Wingdings" pitchFamily="2" charset="2"/>
              <a:buChar char="Ø"/>
            </a:pPr>
            <a:r>
              <a:rPr lang="ru-RU" sz="2000" b="1" i="1" dirty="0" smtClean="0"/>
              <a:t>беседы</a:t>
            </a:r>
            <a:r>
              <a:rPr lang="ru-RU" sz="2000" b="1" i="1" dirty="0"/>
              <a:t> воспитателя на этические темы;</a:t>
            </a:r>
            <a:endParaRPr lang="ru-RU" sz="2000" b="1" dirty="0"/>
          </a:p>
          <a:p>
            <a:pPr lvl="1">
              <a:buFont typeface="Wingdings" pitchFamily="2" charset="2"/>
              <a:buChar char="Ø"/>
            </a:pPr>
            <a:r>
              <a:rPr lang="ru-RU" sz="2000" b="1" i="1" dirty="0"/>
              <a:t>чтение художественной литературы и рассказывание;</a:t>
            </a:r>
            <a:endParaRPr lang="ru-RU" sz="2000" b="1" dirty="0"/>
          </a:p>
          <a:p>
            <a:pPr lvl="1">
              <a:buFont typeface="Wingdings" pitchFamily="2" charset="2"/>
              <a:buChar char="Ø"/>
            </a:pPr>
            <a:r>
              <a:rPr lang="ru-RU" sz="2000" b="1" i="1" dirty="0"/>
              <a:t>рассматривание и обсуждение картин, иллюстраций, видеофильмов</a:t>
            </a:r>
            <a:r>
              <a:rPr lang="ru-RU" sz="2000" b="1" dirty="0"/>
              <a:t>.</a:t>
            </a:r>
          </a:p>
          <a:p>
            <a:r>
              <a:rPr lang="ru-RU" sz="2000" b="1" dirty="0"/>
              <a:t>Эти средства и методы целесообразно применять, при организации занятий со всей группой</a:t>
            </a:r>
            <a:r>
              <a:rPr lang="ru-RU" sz="2000" b="1" dirty="0" smtClean="0"/>
              <a:t>.</a:t>
            </a:r>
          </a:p>
          <a:p>
            <a:endParaRPr lang="ru-RU" sz="2000" b="1" dirty="0"/>
          </a:p>
          <a:p>
            <a:r>
              <a:rPr lang="ru-RU" dirty="0"/>
              <a:t>: </a:t>
            </a:r>
            <a:r>
              <a:rPr lang="ru-RU" b="1" i="1" dirty="0"/>
              <a:t>вопросы к детям</a:t>
            </a:r>
            <a:r>
              <a:rPr lang="ru-RU" i="1" dirty="0"/>
              <a:t>, </a:t>
            </a:r>
            <a:r>
              <a:rPr lang="ru-RU" dirty="0"/>
              <a:t>побуждающие к ответу, картинки, на которых изображены различные ситуации, настольные игры и т. п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Такие методы используются главным образом для формирования у детей правильных оценок поведения и отношений и превращения моральных представлений в мотивы поведения. </a:t>
            </a:r>
            <a:endParaRPr lang="ru-RU" dirty="0" smtClean="0"/>
          </a:p>
          <a:p>
            <a:r>
              <a:rPr lang="ru-RU" dirty="0" smtClean="0"/>
              <a:t>Этому </a:t>
            </a:r>
            <a:r>
              <a:rPr lang="ru-RU" dirty="0"/>
              <a:t>содействует сочетание занятий словесного, словесно-наглядного характера с практической деятельностью детей</a:t>
            </a:r>
            <a:r>
              <a:rPr lang="ru-RU" dirty="0" smtClean="0"/>
              <a:t>.</a:t>
            </a:r>
          </a:p>
          <a:p>
            <a:r>
              <a:rPr lang="ru-RU" b="1" i="1" dirty="0"/>
              <a:t>Метод убеждения</a:t>
            </a:r>
            <a:r>
              <a:rPr lang="ru-RU" b="1" dirty="0"/>
              <a:t>. </a:t>
            </a:r>
            <a:r>
              <a:rPr lang="ru-RU" b="1" dirty="0" smtClean="0"/>
              <a:t>, </a:t>
            </a:r>
            <a:r>
              <a:rPr lang="ru-RU" b="1" i="1" dirty="0"/>
              <a:t>Метод положительного </a:t>
            </a:r>
            <a:r>
              <a:rPr lang="ru-RU" b="1" i="1" dirty="0" smtClean="0"/>
              <a:t>примера, поощрения и т.д.</a:t>
            </a:r>
            <a:endParaRPr lang="ru-RU" b="1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38664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400" b="1" dirty="0" smtClean="0"/>
              <a:t>Описание вариативных форм и средств реализации программы воспитания 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428736"/>
            <a:ext cx="8229240" cy="4697024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6" y="1214421"/>
          <a:ext cx="8786871" cy="6316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0"/>
                <a:gridCol w="2000264"/>
                <a:gridCol w="2928957"/>
              </a:tblGrid>
              <a:tr h="658701">
                <a:tc gridSpan="3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 личности ребенка, нравственное воспитание, развитие общения.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7251"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/>
                        </a:rPr>
                        <a:t>Совместная</a:t>
                      </a:r>
                      <a:endParaRPr lang="ru-RU" dirty="0"/>
                    </a:p>
                    <a:p>
                      <a:r>
                        <a:rPr lang="ru-RU" b="1" dirty="0">
                          <a:latin typeface="Times New Roman"/>
                        </a:rPr>
                        <a:t>деятельность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/>
                        </a:rPr>
                        <a:t>Режимные </a:t>
                      </a:r>
                      <a:endParaRPr lang="ru-RU" b="1" dirty="0" smtClean="0">
                        <a:latin typeface="Times New Roman"/>
                      </a:endParaRPr>
                    </a:p>
                    <a:p>
                      <a:r>
                        <a:rPr lang="ru-RU" b="1" dirty="0" smtClean="0">
                          <a:latin typeface="Times New Roman"/>
                        </a:rPr>
                        <a:t>моменты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/>
                        </a:rPr>
                        <a:t>Самостоятельная </a:t>
                      </a:r>
                      <a:r>
                        <a:rPr lang="ru-RU" b="1" dirty="0" smtClean="0">
                          <a:latin typeface="Times New Roman"/>
                        </a:rPr>
                        <a:t>деятельность детей</a:t>
                      </a:r>
                      <a:endParaRPr lang="ru-RU" dirty="0"/>
                    </a:p>
                  </a:txBody>
                  <a:tcPr anchor="ctr"/>
                </a:tc>
              </a:tr>
              <a:tr h="2930329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/>
                        </a:rPr>
                        <a:t>Игры-занятия</a:t>
                      </a:r>
                      <a:r>
                        <a:rPr lang="ru-RU" b="1" dirty="0">
                          <a:latin typeface="Times New Roman"/>
                        </a:rPr>
                        <a:t>, сюжетно- ролевые игры, театрализованные игры, подвижные игры, народные игры, дидактические игры, подвижные игры,</a:t>
                      </a:r>
                      <a:endParaRPr lang="ru-RU" b="1" dirty="0"/>
                    </a:p>
                    <a:p>
                      <a:r>
                        <a:rPr lang="ru-RU" b="1" dirty="0">
                          <a:latin typeface="Times New Roman"/>
                        </a:rPr>
                        <a:t>настольно-печатные игры, чтение художественной литературы, досуги, праздники, активизирующее игру проблемное </a:t>
                      </a:r>
                      <a:r>
                        <a:rPr lang="ru-RU" b="1" dirty="0" smtClean="0">
                          <a:latin typeface="Times New Roman"/>
                        </a:rPr>
                        <a:t>общение воспитателей </a:t>
                      </a:r>
                      <a:r>
                        <a:rPr lang="ru-RU" b="1" dirty="0">
                          <a:latin typeface="Times New Roman"/>
                        </a:rPr>
                        <a:t>с детьми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/>
                        </a:rPr>
                        <a:t>Рассказ и показ воспитателя, беседы, поручения, использование естественно возникающих ситуаций.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/>
                        </a:rPr>
                        <a:t>Самостоятельные игры различного вида, инсценировка знакомых литературных произведений, кукольный театр, рассматривание иллюстраций, сюжетных картинок.</a:t>
                      </a:r>
                      <a:endParaRPr lang="ru-RU" b="1" dirty="0"/>
                    </a:p>
                  </a:txBody>
                  <a:tcPr anchor="ctr"/>
                </a:tc>
              </a:tr>
              <a:tr h="658701">
                <a:tc gridSpan="3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 уважительного отношения к истории своей страны и любви к Родине.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62243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Дидактические, сюжетно- ролевые, подвижные, совместные с воспитателем игры…………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Рассказ и показ воспитателя, беседы, поручения,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С-ролевые</a:t>
                      </a:r>
                      <a:r>
                        <a:rPr lang="ru-RU" sz="14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подвижные и народные игры, инсценировки, рассматривание иллюстраций, фотографий, рисование, лепка.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115328" cy="921944"/>
          </a:xfrm>
        </p:spPr>
        <p:txBody>
          <a:bodyPr/>
          <a:lstStyle/>
          <a:p>
            <a:pPr algn="ctr"/>
            <a:r>
              <a:rPr lang="ru-RU" sz="2800" b="1" dirty="0" smtClean="0"/>
              <a:t>ФГОС ДО направлен на решение следующих задач: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928670"/>
            <a:ext cx="8229240" cy="581697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000" b="1" dirty="0" smtClean="0"/>
              <a:t>создания </a:t>
            </a:r>
            <a:r>
              <a:rPr lang="ru-RU" sz="2000" b="1" dirty="0"/>
              <a:t>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миром;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/>
          </a:p>
          <a:p>
            <a:pPr>
              <a:buFont typeface="Wingdings" pitchFamily="2" charset="2"/>
              <a:buChar char="Ø"/>
            </a:pPr>
            <a:r>
              <a:rPr lang="ru-RU" sz="2000" b="1" u="sng" dirty="0" smtClean="0"/>
              <a:t>объединения </a:t>
            </a:r>
            <a:r>
              <a:rPr lang="ru-RU" sz="2000" b="1" u="sng" dirty="0"/>
              <a:t>обучения и воспитания в целостный образовательный процесс на основе духовно-нравственных и </a:t>
            </a:r>
            <a:r>
              <a:rPr lang="ru-RU" sz="2000" b="1" u="sng" dirty="0" err="1"/>
              <a:t>социокультурных</a:t>
            </a:r>
            <a:r>
              <a:rPr lang="ru-RU" sz="2000" b="1" u="sng" dirty="0"/>
              <a:t> ценностей и принятых в обществе правил и норм поведения в интересах человека, семьи, общества</a:t>
            </a:r>
            <a:r>
              <a:rPr lang="ru-RU" sz="2000" b="1" dirty="0"/>
              <a:t>;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/>
          </a:p>
          <a:p>
            <a:pPr>
              <a:buFont typeface="Wingdings" pitchFamily="2" charset="2"/>
              <a:buChar char="Ø"/>
            </a:pPr>
            <a:r>
              <a:rPr lang="ru-RU" sz="2000" b="1" dirty="0" smtClean="0"/>
              <a:t>формирования </a:t>
            </a:r>
            <a:r>
              <a:rPr lang="ru-RU" sz="2000" b="1" dirty="0"/>
              <a:t>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формирования предпосылок учебной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285728"/>
          <a:ext cx="8215371" cy="6066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8457"/>
                <a:gridCol w="2738457"/>
                <a:gridCol w="2738457"/>
              </a:tblGrid>
              <a:tr h="564519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/>
                        </a:rPr>
                        <a:t>Совместная</a:t>
                      </a:r>
                      <a:endParaRPr lang="ru-RU" dirty="0"/>
                    </a:p>
                    <a:p>
                      <a:r>
                        <a:rPr lang="ru-RU" b="1" dirty="0">
                          <a:latin typeface="Times New Roman"/>
                        </a:rPr>
                        <a:t>деятельность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/>
                        </a:rPr>
                        <a:t>Режимные моменты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/>
                        </a:rPr>
                        <a:t>Самостоятельная </a:t>
                      </a:r>
                      <a:r>
                        <a:rPr lang="ru-RU" b="1" dirty="0" err="1" smtClean="0">
                          <a:latin typeface="Times New Roman"/>
                        </a:rPr>
                        <a:t>деятельностьдетей</a:t>
                      </a:r>
                      <a:endParaRPr lang="ru-RU" dirty="0"/>
                    </a:p>
                  </a:txBody>
                  <a:tcPr anchor="ctr"/>
                </a:tc>
              </a:tr>
              <a:tr h="564519">
                <a:tc gridSpan="3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 уважительного отношения и чувства принадлежности к своей семье и обществу.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4519">
                <a:tc>
                  <a:txBody>
                    <a:bodyPr/>
                    <a:lstStyle/>
                    <a:p>
                      <a:r>
                        <a:rPr lang="ru-RU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Игры-занятия, сюжетно- ролевые игры, театрализованные игры, подвижные игры, народные игры, дидактические игры, подвижные игры, настольно-печатные игры, чтение художественной литературы, досуги, праздники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Arial" pitchFamily="34" charset="0"/>
                          <a:cs typeface="Arial" pitchFamily="34" charset="0"/>
                        </a:rPr>
                        <a:t>Рассказ и показ воспитателя, беседы, поручения, использование естественно возникающих ситуаций.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Arial" pitchFamily="34" charset="0"/>
                          <a:cs typeface="Arial" pitchFamily="34" charset="0"/>
                        </a:rPr>
                        <a:t>Самостоятельные игры различного вида, инсценировка знакомых литературных произведений, кукольный театр, рассматривание иллюстраций, сюжетных картинок.</a:t>
                      </a:r>
                    </a:p>
                  </a:txBody>
                  <a:tcPr anchor="ctr"/>
                </a:tc>
              </a:tr>
              <a:tr h="564519">
                <a:tc gridSpan="3"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 позитивных установок к труду и творчеству.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4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186406" cy="857256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ru-RU" b="1" dirty="0" smtClean="0">
                <a:cs typeface="Aharoni" pitchFamily="2" charset="-79"/>
              </a:rPr>
              <a:t>2.3. ОСОБЕННОСТИ ВЗАИМОДЕЙСТВИЯ ПЕДАГОГИЧЕСКОГО КОЛЛЕКТИВА С СЕМЬЯМИ ВОСПИТАННИКОВ.</a:t>
            </a:r>
            <a:br>
              <a:rPr lang="ru-RU" b="1" dirty="0" smtClean="0">
                <a:cs typeface="Aharoni" pitchFamily="2" charset="-79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1" y="1142983"/>
          <a:ext cx="8786875" cy="5509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3"/>
                <a:gridCol w="1964545"/>
                <a:gridCol w="2636063"/>
                <a:gridCol w="1757374"/>
              </a:tblGrid>
              <a:tr h="12773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Дела, выходящие</a:t>
                      </a:r>
                      <a:r>
                        <a:rPr lang="ru-RU" baseline="0" dirty="0" smtClean="0"/>
                        <a:t> за переделы ДОУ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Общесадиковые</a:t>
                      </a:r>
                      <a:r>
                        <a:rPr lang="ru-RU" dirty="0" smtClean="0"/>
                        <a:t> дела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Групповые дела</a:t>
                      </a:r>
                      <a:endParaRPr lang="ru-RU" dirty="0"/>
                    </a:p>
                  </a:txBody>
                  <a:tcPr/>
                </a:tc>
              </a:tr>
              <a:tr h="1151509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Налаживание конструктивного общения</a:t>
                      </a:r>
                      <a:r>
                        <a:rPr lang="ru-RU" baseline="0" dirty="0" smtClean="0"/>
                        <a:t> педагогов </a:t>
                      </a:r>
                      <a:r>
                        <a:rPr lang="ru-RU" dirty="0" smtClean="0"/>
                        <a:t>с родителями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65776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Привлечение родителей к интересной</a:t>
                      </a:r>
                      <a:r>
                        <a:rPr lang="ru-RU" baseline="0" dirty="0" smtClean="0"/>
                        <a:t> и полезной деятельности дошкольников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77384">
                <a:tc>
                  <a:txBody>
                    <a:bodyPr/>
                    <a:lstStyle/>
                    <a:p>
                      <a:r>
                        <a:rPr lang="ru-RU" dirty="0" smtClean="0"/>
                        <a:t>Повышение педагогической грамотности родителей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830997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ru-RU" b="1" dirty="0" smtClean="0">
                <a:cs typeface="Aharoni" pitchFamily="2" charset="-79"/>
              </a:rPr>
              <a:t>2.3. ОСОБЕННОСТИ ВЗАИМОДЕЙСТВИЯ ПЕДАГОГИЧЕСКОГО КОЛЛЕКТИВА С СЕМЬЯМИ ВОСПИТАННИКОВ.</a:t>
            </a:r>
            <a:br>
              <a:rPr lang="ru-RU" b="1" dirty="0" smtClean="0">
                <a:cs typeface="Aharoni" pitchFamily="2" charset="-79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357298"/>
            <a:ext cx="8229240" cy="4431983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ru-RU" sz="2400" b="1" dirty="0" smtClean="0"/>
              <a:t>Организация и проведение мероприятий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Создание  у родителей положительного настроя на предстоящее мероприятие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Демонстрация искренней заинтересованности педагогического коллектива ДОО в сотрудничестве с родителями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Презентация результатов творчества детей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Четкая регламентация заявленных мероприятий 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Актуальность, лаконичность, понятность предоставляемой информации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Тактичность в общении с родителями в социальных сетях, </a:t>
            </a:r>
            <a:r>
              <a:rPr lang="ru-RU" sz="2400" b="1" dirty="0" err="1" smtClean="0"/>
              <a:t>мессенджерах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07996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b="1" dirty="0"/>
              <a:t>3.1.ПСИХОЛОГО-ПЕДАГОГИЧЕСКИЕ УСЛОВИЯ, ОБЕСПЕЧИВАЮЩИЕ ВОСПИТАНИЕ РЕБЕНКА В СФЕРЕ ЕГО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ЛИЧНОСТНОГО РАЗВИТИЯ.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357298"/>
            <a:ext cx="8229240" cy="6336878"/>
          </a:xfrm>
        </p:spPr>
        <p:txBody>
          <a:bodyPr/>
          <a:lstStyle/>
          <a:p>
            <a:r>
              <a:rPr lang="ru-RU" b="1" dirty="0"/>
              <a:t>1.Построение образовательного процесса на основе взаимодействия взрослых с детьми, ориентированного на интересы и возможности каждого ребёнка и учитывающего социальную ситуацию его развития. Создание таких ситуаций, в которых каждому ребенку предоставляется возможность выбора деятельности, партнера, средств и пр.; поддержка педагогами положительного, доброжелательного отношения детей друг к другу и взаимодействия детей друг с другом в разных видах деятельности, поддержка инициативы и самостоятельности детей в специфических для них видах деятельности, обеспечение опоры на его личный опыт при освоении новых знаний и жизненных навыков</a:t>
            </a:r>
            <a:r>
              <a:rPr lang="ru-RU" b="1" dirty="0" smtClean="0"/>
              <a:t>.</a:t>
            </a:r>
          </a:p>
          <a:p>
            <a:r>
              <a:rPr lang="ru-RU" b="1" dirty="0"/>
              <a:t>2.Использование в образовательном процессе форм и методов работы с детьми, соответствующих их возрастным и индивидуальным особенностям Формирование игры как важнейшего стимула воспитания ребенка в сфере его личностного развития.</a:t>
            </a:r>
          </a:p>
          <a:p>
            <a:r>
              <a:rPr lang="ru-RU" b="1" dirty="0"/>
              <a:t>Создание развивающей предметно-пространственной среды, способствующей воспитанию ребенка в сфере его личностного развития по образовательным областям: физическое развитие, социально-коммуникативное развитие, познавательное развитие, речевое развитие, художественно-эстетическое развитие.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6370975"/>
          </a:xfrm>
        </p:spPr>
        <p:txBody>
          <a:bodyPr/>
          <a:lstStyle/>
          <a:p>
            <a:r>
              <a:rPr lang="ru-RU" b="1" dirty="0" smtClean="0"/>
              <a:t>4.Сбалансированность </a:t>
            </a:r>
            <a:r>
              <a:rPr lang="ru-RU" b="1" dirty="0"/>
              <a:t>игровой, коммуникативной, познавательно- исследовательской, изобразительной, музыкальной, двигательной деятельности, восприятия художественной литературы и фольклора, конструирования, самообслуживания и элементарного бытового труда, то есть гармоничное слияние совместных и самостоятельных, подвижных и статичных форм активности.</a:t>
            </a:r>
          </a:p>
          <a:p>
            <a:r>
              <a:rPr lang="ru-RU" b="1" dirty="0"/>
              <a:t>5.Участие семьи как необходимое условие для полноценного воспитания ребенка в сфере его личностного развития. Поддержка педагогами родителей (законных представителей) дошкольников в воспитании детей в сфере их личностного развития и взаимодействие семей воспитанников с МБДОУ Детский сад №___ </a:t>
            </a:r>
            <a:r>
              <a:rPr lang="ru-RU" b="1" dirty="0" smtClean="0"/>
              <a:t>«_____».</a:t>
            </a:r>
          </a:p>
          <a:p>
            <a:r>
              <a:rPr lang="ru-RU" b="1" dirty="0" smtClean="0"/>
              <a:t>6. Профессиональное </a:t>
            </a:r>
            <a:r>
              <a:rPr lang="ru-RU" b="1" dirty="0"/>
              <a:t>развитие педагогов, направленное на развитие профессиональных компетентностей, в том числе коммуникативной компетентности и мастерства мотивирования ребенка уважение педагогов к человеческому достоинству воспитанников, формирование и поддержка их положительной самооценки, уверенности в собственных возможностях и способностях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7.Оценка </a:t>
            </a:r>
            <a:r>
              <a:rPr lang="ru-RU" b="1" dirty="0"/>
              <a:t>результатов освоения рабочей программы воспитания, то есть сравнение нынешних и предыдущих достижений ребенка, в вопросах его воспитания в сфере личностного развития, умение ребенком самостоятельно действовать, принимать решения, анализировать свои поступки.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/>
          </p:nvPr>
        </p:nvSpPr>
        <p:spPr>
          <a:xfrm>
            <a:off x="457200" y="1285860"/>
            <a:ext cx="8229240" cy="5478423"/>
          </a:xfrm>
        </p:spPr>
        <p:txBody>
          <a:bodyPr/>
          <a:lstStyle/>
          <a:p>
            <a:r>
              <a:rPr lang="ru-RU" sz="1600" dirty="0"/>
              <a:t>Цель создания развивающей предметно-пространственной среды в МБДОУ Детский сад № </a:t>
            </a:r>
            <a:r>
              <a:rPr lang="ru-RU" sz="1600" dirty="0" smtClean="0"/>
              <a:t> </a:t>
            </a:r>
            <a:r>
              <a:rPr lang="ru-RU" sz="1600" b="1" dirty="0"/>
              <a:t>- обеспечить всестороннее развитие детей дошкольного возраста, в том числе и их нравственное развитие личности в социально-духовном плане, развития самостоятельности.</a:t>
            </a:r>
          </a:p>
          <a:p>
            <a:r>
              <a:rPr lang="ru-RU" sz="1600" dirty="0"/>
              <a:t>Среда обеспечивает:</a:t>
            </a:r>
          </a:p>
          <a:p>
            <a:pPr lvl="1"/>
            <a:r>
              <a:rPr lang="ru-RU" sz="1600" dirty="0"/>
              <a:t>наличие материалов, оборудования и инвентаря для воспитания детей в сфере личностного развития, совершенствование их игровых и трудовых навыков;</a:t>
            </a:r>
          </a:p>
          <a:p>
            <a:pPr lvl="1"/>
            <a:r>
              <a:rPr lang="ru-RU" sz="1600" dirty="0"/>
              <a:t>учёт возрастных особенностей детей дошкольного возраста.</a:t>
            </a:r>
          </a:p>
          <a:p>
            <a:r>
              <a:rPr lang="ru-RU" sz="1600" dirty="0"/>
              <a:t>Наполняемость </a:t>
            </a:r>
            <a:r>
              <a:rPr lang="ru-RU" sz="1600" dirty="0" smtClean="0"/>
              <a:t>ППРС  </a:t>
            </a:r>
            <a:r>
              <a:rPr lang="ru-RU" sz="1600" dirty="0"/>
              <a:t>обеспечивает целостность воспитательного процесса в рамках реализации рабочей программы воспитания: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/>
              <a:t>подбор художественной литературы;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/>
              <a:t>подбор видео и аудиоматериалов;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/>
              <a:t>подбор наглядно-демонстрационного материала (картины, плакаты, тематические иллюстрации и т.п.);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/>
              <a:t>наличие демонстрационных технических средств (экран, телевизор, ноутбук, колонки и т.п.);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/>
              <a:t>подбор оборудования для организации игровой деятельности (атрибуты для сюжетно-ролевых, театральных, дидактических игр);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/>
              <a:t>подбор оборудования для организации детской трудовой деятельности (самообслуживание, бытовой труд, ручной труд).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830997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b="1" dirty="0"/>
              <a:t>МАТЕРИАЛЬНО-ТЕХНИЧЕСКОЕ ОБЕСПЕЧЕНИЕ РАБОЧЕЙ ПРОГРАММЫ ВОСПИТАНИЯ.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553998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b="1" dirty="0"/>
              <a:t>ПЛАНИРОВАНИЕ ВОСПИТАТЕЛЬНОЙ РАБОТЫ.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000108"/>
            <a:ext cx="8229240" cy="553998"/>
          </a:xfrm>
        </p:spPr>
        <p:txBody>
          <a:bodyPr/>
          <a:lstStyle/>
          <a:p>
            <a:pPr algn="ctr"/>
            <a:r>
              <a:rPr lang="ru-RU" b="1" i="1" dirty="0" smtClean="0"/>
              <a:t>Календарный план воспитательной работы (составляется на каждый  учебный год)</a:t>
            </a:r>
            <a:endParaRPr lang="ru-RU" b="1" i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2" y="1785928"/>
          <a:ext cx="8215372" cy="4160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3843"/>
                <a:gridCol w="2053843"/>
                <a:gridCol w="2053843"/>
                <a:gridCol w="2053843"/>
              </a:tblGrid>
              <a:tr h="525622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Календарный план воспитательной работы на 2021-2022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562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Содержание</a:t>
                      </a:r>
                      <a:r>
                        <a:rPr lang="ru-RU" b="1" baseline="0" dirty="0" smtClean="0"/>
                        <a:t>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Участники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Сроки проведения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Ответственный</a:t>
                      </a:r>
                      <a:endParaRPr lang="ru-RU" b="1" dirty="0"/>
                    </a:p>
                  </a:txBody>
                  <a:tcPr/>
                </a:tc>
              </a:tr>
              <a:tr h="525622">
                <a:tc gridSpan="4">
                  <a:txBody>
                    <a:bodyPr/>
                    <a:lstStyle/>
                    <a:p>
                      <a:pPr algn="ctr"/>
                      <a:r>
                        <a:rPr lang="ru-RU" b="1" i="1" dirty="0" smtClean="0"/>
                        <a:t>Физическое развитие</a:t>
                      </a:r>
                      <a:endParaRPr lang="ru-RU" b="1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562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Мероприятия</a:t>
                      </a:r>
                    </a:p>
                    <a:p>
                      <a:r>
                        <a:rPr lang="ru-RU" b="1" dirty="0" err="1" smtClean="0"/>
                        <a:t>общесадовские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Познавательное развитие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562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Мероприятия,</a:t>
                      </a:r>
                      <a:r>
                        <a:rPr lang="ru-RU" b="1" baseline="0" dirty="0" smtClean="0"/>
                        <a:t> выходящие </a:t>
                      </a:r>
                      <a:r>
                        <a:rPr lang="ru-RU" b="1" baseline="0" smtClean="0"/>
                        <a:t>за пределы </a:t>
                      </a:r>
                      <a:r>
                        <a:rPr lang="ru-RU" b="1" baseline="0" dirty="0" smtClean="0"/>
                        <a:t>ДОО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Художественно-эстетическое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562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Групповые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Взаимодействие с родителями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38664"/>
          </a:xfrm>
        </p:spPr>
        <p:txBody>
          <a:bodyPr/>
          <a:lstStyle/>
          <a:p>
            <a:pPr algn="ctr"/>
            <a:r>
              <a:rPr lang="ru-RU" sz="2400" b="1" dirty="0">
                <a:cs typeface="Aharoni" pitchFamily="2" charset="-79"/>
              </a:rPr>
              <a:t>Технология разработки воспитательной стратегии ДОО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214422"/>
            <a:ext cx="8229240" cy="4308872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• </a:t>
            </a:r>
            <a:r>
              <a:rPr lang="ru-RU" sz="2000" b="1" dirty="0">
                <a:solidFill>
                  <a:srgbClr val="FF0000"/>
                </a:solidFill>
              </a:rPr>
              <a:t>Источники идей:</a:t>
            </a:r>
          </a:p>
          <a:p>
            <a:r>
              <a:rPr lang="ru-RU" sz="2000" dirty="0"/>
              <a:t>• Нормативные документы</a:t>
            </a:r>
          </a:p>
          <a:p>
            <a:r>
              <a:rPr lang="ru-RU" sz="2000" dirty="0"/>
              <a:t>• Потребности социума, города</a:t>
            </a:r>
          </a:p>
          <a:p>
            <a:r>
              <a:rPr lang="ru-RU" sz="2000" dirty="0"/>
              <a:t>• Внутренний потенциал ОУ</a:t>
            </a:r>
          </a:p>
          <a:p>
            <a:r>
              <a:rPr lang="ru-RU" sz="2000" dirty="0"/>
              <a:t>• Научные подходы: принципы, закономерности воспитания</a:t>
            </a:r>
          </a:p>
          <a:p>
            <a:pPr algn="ctr"/>
            <a:r>
              <a:rPr lang="ru-RU" sz="2000" dirty="0" smtClean="0"/>
              <a:t>•</a:t>
            </a:r>
          </a:p>
          <a:p>
            <a:pPr algn="ctr"/>
            <a:r>
              <a:rPr lang="ru-RU" sz="2000" dirty="0" smtClean="0"/>
              <a:t> </a:t>
            </a:r>
            <a:r>
              <a:rPr lang="ru-RU" sz="2000" dirty="0"/>
              <a:t>Какого человека мы считаем воспитанным</a:t>
            </a:r>
            <a:r>
              <a:rPr lang="ru-RU" sz="2000" dirty="0" smtClean="0"/>
              <a:t>?</a:t>
            </a:r>
          </a:p>
          <a:p>
            <a:endParaRPr lang="ru-RU" sz="2000" dirty="0"/>
          </a:p>
          <a:p>
            <a:r>
              <a:rPr lang="ru-RU" sz="2000" dirty="0"/>
              <a:t>• </a:t>
            </a:r>
            <a:r>
              <a:rPr lang="ru-RU" sz="2000" b="1" dirty="0"/>
              <a:t>Современный национальный воспитательный идеал — </a:t>
            </a:r>
            <a:r>
              <a:rPr lang="ru-RU" sz="2000" b="1" i="1" dirty="0"/>
              <a:t>это</a:t>
            </a:r>
          </a:p>
          <a:p>
            <a:r>
              <a:rPr lang="ru-RU" sz="2000" i="1" dirty="0"/>
              <a:t>высоконравственный, творческий, компетентный гражданин </a:t>
            </a:r>
            <a:r>
              <a:rPr lang="ru-RU" sz="2000" i="1" dirty="0" smtClean="0"/>
              <a:t>России, принимающий </a:t>
            </a:r>
            <a:r>
              <a:rPr lang="ru-RU" sz="2000" i="1" dirty="0"/>
              <a:t>судьбу Отечества как свою личную, </a:t>
            </a:r>
            <a:r>
              <a:rPr lang="ru-RU" sz="2000" i="1" dirty="0" smtClean="0"/>
              <a:t>осознающий ответственность </a:t>
            </a:r>
            <a:r>
              <a:rPr lang="ru-RU" sz="2000" i="1" dirty="0"/>
              <a:t>за настоящее и будущее своей страны, </a:t>
            </a:r>
            <a:r>
              <a:rPr lang="ru-RU" sz="2000" i="1" dirty="0" smtClean="0"/>
              <a:t>укоренённый в </a:t>
            </a:r>
            <a:r>
              <a:rPr lang="ru-RU" sz="2000" i="1" dirty="0"/>
              <a:t>духовных и культурных традициях многонационального </a:t>
            </a:r>
            <a:r>
              <a:rPr lang="ru-RU" sz="2000" i="1" dirty="0" smtClean="0"/>
              <a:t>народа Российской </a:t>
            </a:r>
            <a:r>
              <a:rPr lang="ru-RU" sz="2000" i="1" dirty="0"/>
              <a:t>Федерации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38664"/>
          </a:xfrm>
        </p:spPr>
        <p:txBody>
          <a:bodyPr/>
          <a:lstStyle/>
          <a:p>
            <a:pPr algn="ctr"/>
            <a:r>
              <a:rPr lang="ru-RU" sz="2400" b="1" dirty="0" smtClean="0"/>
              <a:t>Локальные нормативные документы ДОО, необходимые при разработке РПВ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285860"/>
            <a:ext cx="8229240" cy="4930988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ru-RU" sz="2000" b="1" dirty="0" smtClean="0"/>
              <a:t>Приказ по ДОО о создании рабочей группы по  подготовке рабочей программы воспитания и календарного плана воспитательной работы, как </a:t>
            </a:r>
            <a:r>
              <a:rPr lang="ru-RU" sz="2000" b="1" dirty="0"/>
              <a:t> </a:t>
            </a:r>
            <a:r>
              <a:rPr lang="ru-RU" sz="2000" b="1" dirty="0" smtClean="0"/>
              <a:t>обязательного компонента реализуемой ОП МБДОУ</a:t>
            </a:r>
          </a:p>
          <a:p>
            <a:pPr marL="342900" indent="-342900">
              <a:buAutoNum type="arabicPeriod"/>
            </a:pPr>
            <a:endParaRPr lang="ru-RU" sz="2000" b="1" dirty="0" smtClean="0"/>
          </a:p>
          <a:p>
            <a:pPr marL="342900" indent="-342900">
              <a:buAutoNum type="arabicPeriod"/>
            </a:pPr>
            <a:r>
              <a:rPr lang="ru-RU" sz="2000" b="1" dirty="0" smtClean="0"/>
              <a:t>Положение о рабочей группы по разработке рабочей программы воспитания и календарного плана работы</a:t>
            </a:r>
          </a:p>
          <a:p>
            <a:pPr marL="342900" indent="-342900">
              <a:buAutoNum type="arabicPeriod"/>
            </a:pPr>
            <a:endParaRPr lang="ru-RU" sz="2000" b="1" dirty="0" smtClean="0"/>
          </a:p>
          <a:p>
            <a:pPr marL="342900" indent="-342900">
              <a:buAutoNum type="arabicPeriod"/>
            </a:pPr>
            <a:r>
              <a:rPr lang="ru-RU" sz="2000" b="1" dirty="0" smtClean="0"/>
              <a:t>«Дорожная карта» по подготовке проекта рабочей программы воспитания МБДОУ ( пояснительная записка, этапы реализации «дорожной карты» проекта рабочей программы МБДОУ</a:t>
            </a:r>
          </a:p>
          <a:p>
            <a:pPr marL="342900" indent="-342900">
              <a:buAutoNum type="arabicPeriod"/>
            </a:pPr>
            <a:endParaRPr lang="ru-RU" sz="2000" b="1" dirty="0" smtClean="0"/>
          </a:p>
          <a:p>
            <a:pPr marL="342900" indent="-342900">
              <a:buAutoNum type="arabicPeriod"/>
            </a:pPr>
            <a:r>
              <a:rPr lang="ru-RU" sz="2000" b="1" dirty="0" smtClean="0"/>
              <a:t>Система мероприятий по реализации  дорожной карты по подготовке проекта рабочей программы воспитания МБДОУ </a:t>
            </a:r>
            <a:endParaRPr lang="ru-RU" sz="2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369332"/>
          </a:xfrm>
        </p:spPr>
        <p:txBody>
          <a:bodyPr/>
          <a:lstStyle/>
          <a:p>
            <a:pPr algn="ctr"/>
            <a:r>
              <a:rPr lang="ru-RU" sz="2400" b="1" dirty="0"/>
              <a:t>Основные недостатки программ воспитания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857232"/>
            <a:ext cx="8229240" cy="4801314"/>
          </a:xfrm>
        </p:spPr>
        <p:txBody>
          <a:bodyPr/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Копирование направлений воспитательной работы из ФГОС (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как следствие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– похожесть большинства программ)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• Недостаточная детализация форм и способов проведения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воспитательной работы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• Отсутствие указаний на необходимые компетенции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специалистов, осуществляющих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воспитательную работу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• Устаревшие методы работы (при их указании)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• Отсутствие учета внедрения цифровых технологий 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образовательный 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воспитательный процесс обучающихся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• Недостаточная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представленность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мероприятий, направленных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воспитание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 развитие обучающихся,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индивидуально- ориентированных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38664"/>
          </a:xfrm>
        </p:spPr>
        <p:txBody>
          <a:bodyPr/>
          <a:lstStyle/>
          <a:p>
            <a:pPr algn="ctr"/>
            <a:r>
              <a:rPr lang="ru-RU" sz="2400" b="1" dirty="0"/>
              <a:t>Направления совершенствования программ воспитания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142984"/>
            <a:ext cx="8229240" cy="5539978"/>
          </a:xfrm>
        </p:spPr>
        <p:txBody>
          <a:bodyPr/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Усиление ориентированности на конкретный социум, окружение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ОО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• Повышение психологической компетентности родителей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Воспитанников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• Разделение форм и методов воспитания по возрастным и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индивидуальным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особенностям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• Вовлечение в волонтерскую, общественно-полезную деятельность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• Вовлечение воспитанников и родителей в мероприятия с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использованием информационного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пространства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• Создание положительного развивающего информационного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контента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• Диагностика когнитивного и эмоционального состояния детей,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разработка индивидуальных маршрутов развития и воспитания (ОВЗ,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одаренные дети)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</TotalTime>
  <Words>4256</Words>
  <Application>LibreOffice/6.2.5.2$Windows_x86 LibreOffice_project/1ec314fa52f458adc18c4f025c545a4e8b22c159</Application>
  <PresentationFormat>Экран (4:3)</PresentationFormat>
  <Paragraphs>515</Paragraphs>
  <Slides>56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56</vt:i4>
      </vt:variant>
    </vt:vector>
  </HeadingPairs>
  <TitlesOfParts>
    <vt:vector size="57" baseType="lpstr">
      <vt:lpstr>Office Theme</vt:lpstr>
      <vt:lpstr>Слайд 1</vt:lpstr>
      <vt:lpstr>Актуальность. Общие проблемы воспитания и современной семьи</vt:lpstr>
      <vt:lpstr>ФЗ № 304 от 31 июля 2020 «О внесении изменений в ФЗ «Об образовании» в 273-ФЗ  (п.2.ст.2)по вопросам воспитания обучающихся…»</vt:lpstr>
      <vt:lpstr>Статья 121. Общие требования к организации воспитания обучающихся</vt:lpstr>
      <vt:lpstr>ФГОС ДО направлен на решение следующих задач: </vt:lpstr>
      <vt:lpstr>Технология разработки воспитательной стратегии ДОО</vt:lpstr>
      <vt:lpstr>Локальные нормативные документы ДОО, необходимые при разработке РПВ</vt:lpstr>
      <vt:lpstr>Основные недостатки программ воспитания</vt:lpstr>
      <vt:lpstr>Направления совершенствования программ воспитания</vt:lpstr>
      <vt:lpstr>Направления обновления воспитательного процесса</vt:lpstr>
      <vt:lpstr>Идеи разработки  программ воспитания</vt:lpstr>
      <vt:lpstr>АЛГОРИТМ РАЗРАБОТКИ РАБОЧЕЙ ПРОГРАММЫ ВОСПИТАНИЯ</vt:lpstr>
      <vt:lpstr>Варианты разработки программы воспитания</vt:lpstr>
      <vt:lpstr>Слайд 14</vt:lpstr>
      <vt:lpstr>Рабочая программа воспитания Мет. реком. СПб АППО - 2014 г </vt:lpstr>
      <vt:lpstr>Структура рабочей программы воспитания</vt:lpstr>
      <vt:lpstr> </vt:lpstr>
      <vt:lpstr>Структура рабочей программы воспитания</vt:lpstr>
      <vt:lpstr>I.   ЦЕЛЕВОЙ РАЗДЕЛ. ПОЯСНИТЕЛЬНАЯ ЗАПИСКА</vt:lpstr>
      <vt:lpstr>продолжение Пояснительная записка </vt:lpstr>
      <vt:lpstr>Продолжение Пояснительная записка</vt:lpstr>
      <vt:lpstr>1.2. ОСОБЕННОСТИ ОРГАНИЗУЕМОГО ВОСПИТАТЕЛЬНОГО ПРОЦЕССА В ДОУ </vt:lpstr>
      <vt:lpstr>Пример «ОСОБЕННОСТИ ОРГАНИЗУЕМОГО ВОСПИТАТЕЛЬНОГО ПРОЦЕССА В ДОУ»  </vt:lpstr>
      <vt:lpstr>Какие могут быть традиции?</vt:lpstr>
      <vt:lpstr>Продолжение  «ОСОБЕННОСТИ ОРГАНИЗУЕМОГО ВОСПИТАТЕЛЬНОГО ПРОЦЕССА В ДОУ»</vt:lpstr>
      <vt:lpstr>Продолжение  «ОСОБЕННОСТИ ОРГАНИЗУЕМОГО ВОСПИТАТЕЛЬНОГО ПРОЦЕССА В ДОУ»</vt:lpstr>
      <vt:lpstr>.  </vt:lpstr>
      <vt:lpstr>Продолжение . ПРИНЦИПЫ И ПОДХОДЫ К ФОРМИРОВАНИЮ РАБОЧЕЙ ПРОГРАММЫ ВОСПИТАНИЯ.. </vt:lpstr>
      <vt:lpstr>Продолжение . ПРИНЦИПЫ И ПОДХОДЫ К ФОРМИРОВАНИЮ РАБОЧЕЙ ПРОГРАММЫ ВОСПИТАНИЯ.. </vt:lpstr>
      <vt:lpstr>1.3.Цель, задачи воспитания</vt:lpstr>
      <vt:lpstr>Слайд 31</vt:lpstr>
      <vt:lpstr>Слайд 32</vt:lpstr>
      <vt:lpstr>Слайд 33</vt:lpstr>
      <vt:lpstr>Слайд 34</vt:lpstr>
      <vt:lpstr>Планируемые результаты воспитания</vt:lpstr>
      <vt:lpstr>2. Планируемые результаты воспитания</vt:lpstr>
      <vt:lpstr>Планируемые результаты:</vt:lpstr>
      <vt:lpstr>Планируемые результаты:</vt:lpstr>
      <vt:lpstr>II. СОДЕРЖАТЕЛЬНЫЙ РАЗДЕЛ. </vt:lpstr>
      <vt:lpstr>2.1. ОПИСАНИЕ ВОСПИТАТЕЛЬНОЙ ДЕЯТЕЛЬНОСТИ В ИНТЕГРАЦИИ С СОДЕРЖАНИЕМ ОБРАЗОВАТЕЛЬНЫХ ОБЛАСТЕЙ. </vt:lpstr>
      <vt:lpstr>2.1. ОПИСАНИЕ ВОСПИТАТЕЛЬНОЙ ДЕЯТЕЛЬНОСТИ В ИНТЕГРАЦИИ С СОДЕРЖАНИЕМ ОБРАЗОВАТЕЛЬНЫХ ОБЛАСТЕЙ</vt:lpstr>
      <vt:lpstr>Далее раскрываем каждое направление  Воспитание детей в сфере личностного развития через реализацию рабочей программы воспитания и в соответствии с требованиями ФГОС ДО и ООП МБДОУ Детский сад №___ «_____». </vt:lpstr>
      <vt:lpstr>Возрастная специфика</vt:lpstr>
      <vt:lpstr>Слайд 44</vt:lpstr>
      <vt:lpstr>Слайд 45</vt:lpstr>
      <vt:lpstr>Слайд 46</vt:lpstr>
      <vt:lpstr>ОПИСАНИЕ ВАРИАТИВНЫХ ФОРМ, МЕТОДОВ И СРЕДСТВ РЕАЛИЗАЦИИ РАБОЧЕЙ ПРОГРАММЫ ВОСПИТАНИЯ С УЧЕТОМ ВОЗРАСТНЫХ ОСОБЕННОСТЕЙ ВОСПИТАННИКОВ. </vt:lpstr>
      <vt:lpstr>Следующие методы направлены на формирование у дошкольников нравственных представлений, суждений, оценок: </vt:lpstr>
      <vt:lpstr>Описание вариативных форм и средств реализации программы воспитания </vt:lpstr>
      <vt:lpstr>Слайд 50</vt:lpstr>
      <vt:lpstr>2.3. ОСОБЕННОСТИ ВЗАИМОДЕЙСТВИЯ ПЕДАГОГИЧЕСКОГО КОЛЛЕКТИВА С СЕМЬЯМИ ВОСПИТАННИКОВ. </vt:lpstr>
      <vt:lpstr>2.3. ОСОБЕННОСТИ ВЗАИМОДЕЙСТВИЯ ПЕДАГОГИЧЕСКОГО КОЛЛЕКТИВА С СЕМЬЯМИ ВОСПИТАННИКОВ. </vt:lpstr>
      <vt:lpstr>3.1.ПСИХОЛОГО-ПЕДАГОГИЧЕСКИЕ УСЛОВИЯ, ОБЕСПЕЧИВАЮЩИЕ ВОСПИТАНИЕ РЕБЕНКА В СФЕРЕ ЕГО ЛИЧНОСТНОГО РАЗВИТИЯ. </vt:lpstr>
      <vt:lpstr>Слайд 54</vt:lpstr>
      <vt:lpstr>МАТЕРИАЛЬНО-ТЕХНИЧЕСКОЕ ОБЕСПЕЧЕНИЕ РАБОЧЕЙ ПРОГРАММЫ ВОСПИТАНИЯ. </vt:lpstr>
      <vt:lpstr>ПЛАНИРОВАНИЕ ВОСПИТАТЕЛЬНОЙ РАБОТЫ.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Домашний</dc:creator>
  <dc:description/>
  <cp:lastModifiedBy>bekh</cp:lastModifiedBy>
  <cp:revision>151</cp:revision>
  <dcterms:created xsi:type="dcterms:W3CDTF">2019-02-03T05:33:08Z</dcterms:created>
  <dcterms:modified xsi:type="dcterms:W3CDTF">2021-06-01T09:23:50Z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